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84" r:id="rId4"/>
    <p:sldId id="258" r:id="rId5"/>
    <p:sldId id="283" r:id="rId6"/>
    <p:sldId id="281" r:id="rId7"/>
    <p:sldId id="282" r:id="rId8"/>
    <p:sldId id="259" r:id="rId9"/>
    <p:sldId id="269" r:id="rId10"/>
    <p:sldId id="272" r:id="rId11"/>
    <p:sldId id="266" r:id="rId12"/>
    <p:sldId id="271" r:id="rId13"/>
    <p:sldId id="261" r:id="rId14"/>
    <p:sldId id="268" r:id="rId15"/>
    <p:sldId id="267" r:id="rId16"/>
    <p:sldId id="273" r:id="rId17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F6F5"/>
    <a:srgbClr val="FFF4E7"/>
    <a:srgbClr val="00A7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06" y="4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C1A0CE-FBCF-4C42-AB7B-D13D66E39786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56F2E4-A892-4155-AA64-384DE0CE01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268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56F2E4-A892-4155-AA64-384DE0CE01A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490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00A79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00A79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00A79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00A79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12828"/>
            <a:ext cx="12192000" cy="684517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8739" y="287019"/>
            <a:ext cx="12034520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00A79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55600" y="1319211"/>
            <a:ext cx="11461750" cy="4435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royce.ac.uk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oyce.ac.uk/industrial-collaboration-programme/" TargetMode="External"/><Relationship Id="rId2" Type="http://schemas.openxmlformats.org/officeDocument/2006/relationships/hyperlink" Target="mailto:info@royce.ac.u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oyce.ac.uk/industrial-collaboration-programme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oyce.ac.uk/industrial-collaboration-programm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oyce.ac.uk/industrial-collaboration-programm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oyce.ac.uk/industrial-collaboration-programme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oyce.ac.uk/content/uploads/2023/05/Royce_ICP_ROUND3_GUIDANCE_Pack_v1.2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48855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22475" y="2057400"/>
            <a:ext cx="10590213" cy="7547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marR="5080" indent="1010285" algn="r">
              <a:lnSpc>
                <a:spcPct val="115599"/>
              </a:lnSpc>
              <a:spcBef>
                <a:spcPts val="130"/>
              </a:spcBef>
            </a:pPr>
            <a:r>
              <a:rPr sz="4400" dirty="0"/>
              <a:t>202</a:t>
            </a:r>
            <a:r>
              <a:rPr lang="en-GB" sz="4400" dirty="0"/>
              <a:t>3 Industrial</a:t>
            </a:r>
            <a:r>
              <a:rPr sz="4400" spc="-80" dirty="0"/>
              <a:t> </a:t>
            </a:r>
            <a:r>
              <a:rPr sz="4400" dirty="0"/>
              <a:t>Collaboration</a:t>
            </a:r>
            <a:r>
              <a:rPr sz="4400" spc="-80" dirty="0"/>
              <a:t> </a:t>
            </a:r>
            <a:r>
              <a:rPr lang="en-GB" sz="4400" spc="-20" dirty="0"/>
              <a:t>Programme</a:t>
            </a:r>
            <a:endParaRPr lang="en-GB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326818" y="4182364"/>
            <a:ext cx="3785870" cy="1546860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R="5715" algn="r">
              <a:lnSpc>
                <a:spcPct val="100000"/>
              </a:lnSpc>
              <a:spcBef>
                <a:spcPts val="720"/>
              </a:spcBef>
            </a:pPr>
            <a:r>
              <a:rPr sz="2800" b="1" dirty="0">
                <a:solidFill>
                  <a:schemeClr val="tx1"/>
                </a:solidFill>
                <a:latin typeface="Calibri"/>
                <a:cs typeface="Calibri"/>
              </a:rPr>
              <a:t>Briefing</a:t>
            </a:r>
            <a:r>
              <a:rPr sz="2800" b="1" spc="-2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chemeClr val="tx1"/>
                </a:solidFill>
                <a:latin typeface="Calibri"/>
                <a:cs typeface="Calibri"/>
              </a:rPr>
              <a:t>Session</a:t>
            </a:r>
            <a:r>
              <a:rPr sz="2800" b="1" spc="-1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chemeClr val="tx1"/>
                </a:solidFill>
                <a:latin typeface="Calibri"/>
                <a:cs typeface="Calibri"/>
              </a:rPr>
              <a:t>and</a:t>
            </a:r>
            <a:r>
              <a:rPr sz="2800" b="1" spc="-1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b="1" spc="-25" dirty="0">
                <a:solidFill>
                  <a:schemeClr val="tx1"/>
                </a:solidFill>
                <a:latin typeface="Calibri"/>
                <a:cs typeface="Calibri"/>
              </a:rPr>
              <a:t>Q&amp;A</a:t>
            </a:r>
            <a:endParaRPr sz="28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R="5715" algn="r">
              <a:lnSpc>
                <a:spcPct val="100000"/>
              </a:lnSpc>
              <a:spcBef>
                <a:spcPts val="625"/>
              </a:spcBef>
            </a:pPr>
            <a:r>
              <a:rPr lang="en-GB" sz="2800" spc="-10" dirty="0">
                <a:solidFill>
                  <a:schemeClr val="tx1"/>
                </a:solidFill>
                <a:latin typeface="Calibri"/>
                <a:cs typeface="Calibri"/>
              </a:rPr>
              <a:t>22</a:t>
            </a:r>
            <a:r>
              <a:rPr lang="en-GB" sz="2800" spc="-10" baseline="30000" dirty="0">
                <a:solidFill>
                  <a:schemeClr val="tx1"/>
                </a:solidFill>
                <a:latin typeface="Calibri"/>
                <a:cs typeface="Calibri"/>
              </a:rPr>
              <a:t>nd</a:t>
            </a:r>
            <a:r>
              <a:rPr lang="en-GB" sz="2800" spc="-10" dirty="0">
                <a:solidFill>
                  <a:schemeClr val="tx1"/>
                </a:solidFill>
                <a:latin typeface="Calibri"/>
                <a:cs typeface="Calibri"/>
              </a:rPr>
              <a:t> May 2023</a:t>
            </a:r>
            <a:endParaRPr sz="28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650"/>
              </a:spcBef>
            </a:pPr>
            <a:r>
              <a:rPr lang="en-GB" sz="2800" dirty="0">
                <a:solidFill>
                  <a:schemeClr val="tx1"/>
                </a:solidFill>
                <a:latin typeface="Calibri"/>
                <a:cs typeface="Calibri"/>
              </a:rPr>
              <a:t>12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:</a:t>
            </a:r>
            <a:r>
              <a:rPr lang="en-GB" sz="2800" dirty="0">
                <a:solidFill>
                  <a:schemeClr val="tx1"/>
                </a:solidFill>
                <a:latin typeface="Calibri"/>
                <a:cs typeface="Calibri"/>
              </a:rPr>
              <a:t>3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0</a:t>
            </a:r>
            <a:r>
              <a:rPr sz="2800" spc="1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–</a:t>
            </a:r>
            <a:r>
              <a:rPr sz="2800" spc="1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chemeClr val="tx1"/>
                </a:solidFill>
                <a:latin typeface="Calibri"/>
                <a:cs typeface="Calibri"/>
              </a:rPr>
              <a:t>1:</a:t>
            </a:r>
            <a:r>
              <a:rPr lang="en-GB" sz="2800" spc="-10" dirty="0">
                <a:solidFill>
                  <a:schemeClr val="tx1"/>
                </a:solidFill>
                <a:latin typeface="Calibri"/>
                <a:cs typeface="Calibri"/>
              </a:rPr>
              <a:t>3</a:t>
            </a:r>
            <a:r>
              <a:rPr sz="2800" spc="-10" dirty="0">
                <a:solidFill>
                  <a:schemeClr val="tx1"/>
                </a:solidFill>
                <a:latin typeface="Calibri"/>
                <a:cs typeface="Calibri"/>
              </a:rPr>
              <a:t>0</a:t>
            </a:r>
            <a:endParaRPr sz="28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D1FA568-EAC1-EE1B-2645-41B6FBA07B2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02D4D1-E224-5B7B-E3BD-1005E1A3B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15" y="48652"/>
            <a:ext cx="12034520" cy="635000"/>
          </a:xfrm>
        </p:spPr>
        <p:txBody>
          <a:bodyPr/>
          <a:lstStyle/>
          <a:p>
            <a:r>
              <a:rPr lang="en-GB" dirty="0"/>
              <a:t>Royce Support- Application Scientists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761B19-CDEE-E1D8-BEA8-F62A0EEFCC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990600"/>
            <a:ext cx="11461750" cy="2369880"/>
          </a:xfrm>
        </p:spPr>
        <p:txBody>
          <a:bodyPr/>
          <a:lstStyle/>
          <a:p>
            <a:pPr algn="l" rtl="0" fontAlgn="base"/>
            <a:r>
              <a:rPr lang="en-GB" sz="2200" dirty="0">
                <a:latin typeface="Calibri"/>
                <a:cs typeface="Calibri"/>
              </a:rPr>
              <a:t>Dedicated Royce  application scientists have been recruited by to support short-term industry-led project delivery. The application scientist team is available as a shared resource and can be costed into proposals where dedicated support does not exist. </a:t>
            </a: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endParaRPr lang="en-GB" sz="2200" dirty="0">
              <a:latin typeface="Calibri"/>
              <a:cs typeface="Calibri"/>
            </a:endParaRPr>
          </a:p>
          <a:p>
            <a:pPr algn="l" rtl="0" fontAlgn="base"/>
            <a:r>
              <a:rPr lang="en-GB" sz="2200" dirty="0">
                <a:latin typeface="Calibri"/>
                <a:cs typeface="Calibri"/>
              </a:rPr>
              <a:t>Application scientists are available in the following thematic areas and locations: </a:t>
            </a:r>
          </a:p>
          <a:p>
            <a:pPr algn="l" rtl="0" fontAlgn="base"/>
            <a:r>
              <a:rPr lang="en-GB" sz="2200" b="0" i="0" dirty="0">
                <a:solidFill>
                  <a:schemeClr val="bg1">
                    <a:lumMod val="50000"/>
                  </a:schemeClr>
                </a:solidFill>
                <a:effectLst/>
                <a:latin typeface="WordVisiCarriageReturn_MSFontService"/>
              </a:rPr>
              <a:t> </a:t>
            </a:r>
            <a:br>
              <a:rPr lang="en-GB" sz="2200" b="0" i="0" dirty="0">
                <a:solidFill>
                  <a:schemeClr val="bg1">
                    <a:lumMod val="50000"/>
                  </a:schemeClr>
                </a:solidFill>
                <a:effectLst/>
                <a:latin typeface="WordVisiCarriageReturn_MSFontService"/>
              </a:rPr>
            </a:br>
            <a:endParaRPr lang="en-GB" sz="22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B112AE3-766E-1CE1-FCBD-756A50636D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460081"/>
              </p:ext>
            </p:extLst>
          </p:nvPr>
        </p:nvGraphicFramePr>
        <p:xfrm>
          <a:off x="1447800" y="2984892"/>
          <a:ext cx="9601200" cy="3566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18726">
                  <a:extLst>
                    <a:ext uri="{9D8B030D-6E8A-4147-A177-3AD203B41FA5}">
                      <a16:colId xmlns:a16="http://schemas.microsoft.com/office/drawing/2014/main" val="1944486082"/>
                    </a:ext>
                  </a:extLst>
                </a:gridCol>
                <a:gridCol w="7982474">
                  <a:extLst>
                    <a:ext uri="{9D8B030D-6E8A-4147-A177-3AD203B41FA5}">
                      <a16:colId xmlns:a16="http://schemas.microsoft.com/office/drawing/2014/main" val="3827742339"/>
                    </a:ext>
                  </a:extLst>
                </a:gridCol>
              </a:tblGrid>
              <a:tr h="182880">
                <a:tc rowSpan="5">
                  <a:txBody>
                    <a:bodyPr/>
                    <a:lstStyle/>
                    <a:p>
                      <a:pPr marL="0" algn="l" rtl="0" fontAlgn="base"/>
                      <a:r>
                        <a:rPr lang="en-GB" sz="2000" b="1" i="0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Calibri"/>
                        </a:rPr>
                        <a:t>Manchester: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A79D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Biomaterials, fibre technologies and additive manufacturing.  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6F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606844"/>
                  </a:ext>
                </a:extLst>
              </a:tr>
              <a:tr h="328442">
                <a:tc vMerge="1">
                  <a:txBody>
                    <a:bodyPr/>
                    <a:lstStyle/>
                    <a:p>
                      <a:pPr marL="0" algn="l" rtl="0" fontAlgn="base"/>
                      <a:endParaRPr lang="en-GB" b="1" i="0" dirty="0">
                        <a:solidFill>
                          <a:schemeClr val="bg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rgbClr val="00A79D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Evaluation of materials for demanding environments  </a:t>
                      </a:r>
                    </a:p>
                  </a:txBody>
                  <a:tcPr>
                    <a:solidFill>
                      <a:srgbClr val="FFF4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459791"/>
                  </a:ext>
                </a:extLst>
              </a:tr>
              <a:tr h="328442">
                <a:tc vMerge="1">
                  <a:txBody>
                    <a:bodyPr/>
                    <a:lstStyle/>
                    <a:p>
                      <a:pPr marL="0" algn="l" rtl="0" fontAlgn="base"/>
                      <a:endParaRPr lang="en-GB" b="1" i="0" dirty="0">
                        <a:solidFill>
                          <a:schemeClr val="bg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rgbClr val="00A79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Sustainable polymer synthesis and end-of-life  </a:t>
                      </a:r>
                    </a:p>
                  </a:txBody>
                  <a:tcPr>
                    <a:solidFill>
                      <a:srgbClr val="E6F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850365"/>
                  </a:ext>
                </a:extLst>
              </a:tr>
              <a:tr h="328442">
                <a:tc vMerge="1">
                  <a:txBody>
                    <a:bodyPr/>
                    <a:lstStyle/>
                    <a:p>
                      <a:pPr marL="0" algn="l" rtl="0" fontAlgn="base"/>
                      <a:endParaRPr lang="en-GB" b="1" i="0" dirty="0">
                        <a:solidFill>
                          <a:schemeClr val="bg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rgbClr val="00A79D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Materials chemistry/foundation industries  </a:t>
                      </a:r>
                    </a:p>
                  </a:txBody>
                  <a:tcPr>
                    <a:solidFill>
                      <a:srgbClr val="FFF4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854905"/>
                  </a:ext>
                </a:extLst>
              </a:tr>
              <a:tr h="328442">
                <a:tc vMerge="1">
                  <a:txBody>
                    <a:bodyPr/>
                    <a:lstStyle/>
                    <a:p>
                      <a:pPr marL="0" algn="l" rtl="0" fontAlgn="base"/>
                      <a:endParaRPr lang="en-GB" b="1" i="0" dirty="0">
                        <a:solidFill>
                          <a:schemeClr val="bg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rgbClr val="00A79D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Textile engineering </a:t>
                      </a:r>
                    </a:p>
                  </a:txBody>
                  <a:tcPr>
                    <a:solidFill>
                      <a:srgbClr val="E6F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484319"/>
                  </a:ext>
                </a:extLst>
              </a:tr>
              <a:tr h="190151">
                <a:tc>
                  <a:txBody>
                    <a:bodyPr/>
                    <a:lstStyle/>
                    <a:p>
                      <a:pPr marL="0" algn="l" rtl="0" fontAlgn="base"/>
                      <a:r>
                        <a:rPr lang="en-GB" sz="2000" b="1" i="0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Calibri"/>
                        </a:rPr>
                        <a:t>Oxford:</a:t>
                      </a:r>
                    </a:p>
                  </a:txBody>
                  <a:tcPr>
                    <a:solidFill>
                      <a:srgbClr val="00A79D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Electrochemical systems </a:t>
                      </a:r>
                    </a:p>
                  </a:txBody>
                  <a:tcPr>
                    <a:solidFill>
                      <a:srgbClr val="FFF4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273211"/>
                  </a:ext>
                </a:extLst>
              </a:tr>
              <a:tr h="190151">
                <a:tc>
                  <a:txBody>
                    <a:bodyPr/>
                    <a:lstStyle/>
                    <a:p>
                      <a:pPr marL="0" algn="l" rtl="0" fontAlgn="base"/>
                      <a:r>
                        <a:rPr lang="en-GB" sz="2000" b="1" i="0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Calibri"/>
                        </a:rPr>
                        <a:t>Sheffield:</a:t>
                      </a:r>
                    </a:p>
                  </a:txBody>
                  <a:tcPr>
                    <a:solidFill>
                      <a:srgbClr val="00A79D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Advanced metals processing </a:t>
                      </a:r>
                    </a:p>
                  </a:txBody>
                  <a:tcPr>
                    <a:solidFill>
                      <a:srgbClr val="E6F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4906381"/>
                  </a:ext>
                </a:extLst>
              </a:tr>
              <a:tr h="331953">
                <a:tc>
                  <a:txBody>
                    <a:bodyPr/>
                    <a:lstStyle/>
                    <a:p>
                      <a:pPr marL="0" algn="l" rtl="0" fontAlgn="base"/>
                      <a:endParaRPr lang="en-GB" sz="2000" b="1" i="0" dirty="0">
                        <a:solidFill>
                          <a:schemeClr val="bg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rgbClr val="00A79D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Functional films and ceramics </a:t>
                      </a:r>
                    </a:p>
                  </a:txBody>
                  <a:tcPr>
                    <a:solidFill>
                      <a:srgbClr val="FFF4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256216"/>
                  </a:ext>
                </a:extLst>
              </a:tr>
              <a:tr h="208232">
                <a:tc>
                  <a:txBody>
                    <a:bodyPr/>
                    <a:lstStyle/>
                    <a:p>
                      <a:pPr marL="0" algn="l" rtl="0" fontAlgn="base"/>
                      <a:r>
                        <a:rPr lang="en-GB" sz="2000" b="1" i="0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Calibri"/>
                        </a:rPr>
                        <a:t>Liverpool: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79D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Materials design, high throughput robotics 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184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6717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5811D50-2096-C7A9-5AEC-8441100F0DF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433386"/>
              </p:ext>
            </p:extLst>
          </p:nvPr>
        </p:nvGraphicFramePr>
        <p:xfrm>
          <a:off x="381000" y="934764"/>
          <a:ext cx="11430000" cy="56168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38800">
                  <a:extLst>
                    <a:ext uri="{9D8B030D-6E8A-4147-A177-3AD203B41FA5}">
                      <a16:colId xmlns:a16="http://schemas.microsoft.com/office/drawing/2014/main" val="3875644761"/>
                    </a:ext>
                  </a:extLst>
                </a:gridCol>
              </a:tblGrid>
              <a:tr h="319415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1" i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Item</a:t>
                      </a:r>
                      <a:endParaRPr lang="en-GB" sz="1800" b="0" i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79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1" i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Eligible cost</a:t>
                      </a:r>
                      <a:r>
                        <a:rPr lang="en-GB" sz="1800" b="0" i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79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1" i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Notes</a:t>
                      </a:r>
                      <a:r>
                        <a:rPr lang="en-GB" sz="1800" b="0" i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79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415">
                <a:tc rowSpan="8">
                  <a:txBody>
                    <a:bodyPr/>
                    <a:lstStyle/>
                    <a:p>
                      <a:pPr algn="l" rtl="0" fontAlgn="base"/>
                      <a:r>
                        <a:rPr lang="en-GB" sz="1800" b="1" i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Directly incurred: </a:t>
                      </a:r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79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PDRA costs </a:t>
                      </a:r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Should be an existing staff member </a:t>
                      </a:r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4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41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F6F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Consumables and minor equipment </a:t>
                      </a:r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F6F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The maximum individual consumable cost is £10k </a:t>
                      </a:r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677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Equipment usage </a:t>
                      </a:r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Costings should be obtained from the appropriate facilities manager Contact </a:t>
                      </a:r>
                      <a:r>
                        <a:rPr lang="en-GB" sz="18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info@royce.ac.uk</a:t>
                      </a:r>
                      <a:r>
                        <a:rPr lang="en-GB" sz="18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</a:p>
                    <a:p>
                      <a:pPr algn="l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Royce facilities are funded at 100% FEC.  </a:t>
                      </a:r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4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171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F6F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Capex </a:t>
                      </a:r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F6F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&lt;20% of total project costs can be allocated to buy or enhance a Royce facility  </a:t>
                      </a:r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55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Travel and subsidence </a:t>
                      </a:r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Max £5k </a:t>
                      </a:r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4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55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F6F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Training and development </a:t>
                      </a:r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F6F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Max £5k </a:t>
                      </a:r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55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Events and outreach </a:t>
                      </a:r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Max £2k </a:t>
                      </a:r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4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55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F6F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Subcontractor </a:t>
                      </a:r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F6F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With prior agreement </a:t>
                      </a:r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9415">
                <a:tc rowSpan="2">
                  <a:txBody>
                    <a:bodyPr/>
                    <a:lstStyle/>
                    <a:p>
                      <a:pPr algn="l" rtl="0" fontAlgn="base"/>
                      <a:r>
                        <a:rPr lang="en-GB" sz="1800" b="1" i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Directly allocated: </a:t>
                      </a:r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79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Investigator time </a:t>
                      </a:r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endParaRPr lang="en-GB" sz="1800" b="0" i="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4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l" rtl="0" fontAlgn="base"/>
                      <a:endParaRPr lang="en-GB" sz="1200" b="1" i="0" dirty="0">
                        <a:effectLst/>
                        <a:latin typeface="+mn-lt"/>
                      </a:endParaRPr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Technician, technical specialist 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6F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endParaRPr lang="en-GB" sz="1800" b="0" i="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1134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endParaRPr lang="en-GB" sz="1800" b="1" i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79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Application scientists 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fontAlgn="base"/>
                      <a:endParaRPr lang="en-GB" sz="1800" b="0" i="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4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875629"/>
                  </a:ext>
                </a:extLst>
              </a:tr>
              <a:tr h="29627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1" i="0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Indirects</a:t>
                      </a:r>
                      <a:endParaRPr lang="en-GB" sz="1800" b="1" i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79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Estates, technician IS and other costs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6F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endParaRPr lang="en-GB" sz="1800" b="0" i="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11399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0"/>
            <a:ext cx="586486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Eligible</a:t>
            </a:r>
            <a:r>
              <a:rPr spc="-10" dirty="0"/>
              <a:t> </a:t>
            </a:r>
            <a:r>
              <a:rPr spc="-20" dirty="0"/>
              <a:t>costs</a:t>
            </a:r>
            <a:r>
              <a:rPr lang="en-GB" spc="-20" dirty="0"/>
              <a:t>- Academia</a:t>
            </a:r>
            <a:endParaRPr spc="-2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ABF88B8-B4C3-F01B-D031-D4B2E171B19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721806"/>
              </p:ext>
            </p:extLst>
          </p:nvPr>
        </p:nvGraphicFramePr>
        <p:xfrm>
          <a:off x="1181100" y="1752600"/>
          <a:ext cx="9829800" cy="36899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81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48400">
                  <a:extLst>
                    <a:ext uri="{9D8B030D-6E8A-4147-A177-3AD203B41FA5}">
                      <a16:colId xmlns:a16="http://schemas.microsoft.com/office/drawing/2014/main" val="3875644761"/>
                    </a:ext>
                  </a:extLst>
                </a:gridCol>
              </a:tblGrid>
              <a:tr h="319415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1" i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Eligible cost</a:t>
                      </a:r>
                      <a:r>
                        <a:rPr lang="en-GB" sz="1800" b="0" i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79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1" i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Notes</a:t>
                      </a:r>
                      <a:r>
                        <a:rPr lang="en-GB" sz="1800" b="0" i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79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415">
                <a:tc>
                  <a:txBody>
                    <a:bodyPr/>
                    <a:lstStyle/>
                    <a:p>
                      <a:pPr marL="0" algn="l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Labour </a:t>
                      </a:r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PAYE costs only </a:t>
                      </a:r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4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415">
                <a:tc>
                  <a:txBody>
                    <a:bodyPr/>
                    <a:lstStyle/>
                    <a:p>
                      <a:pPr marL="0" algn="l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Overhead </a:t>
                      </a:r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6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The Royce funds a flat 15% rate for labour for overheads only. </a:t>
                      </a:r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6779">
                <a:tc>
                  <a:txBody>
                    <a:bodyPr/>
                    <a:lstStyle/>
                    <a:p>
                      <a:pPr marL="0" algn="l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Materials and minor equipment </a:t>
                      </a:r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Maximum individual consumable cost is £10k. All items procured under this category must be used solely for research and not for commercial purposes.  </a:t>
                      </a:r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4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1717">
                <a:tc>
                  <a:txBody>
                    <a:bodyPr/>
                    <a:lstStyle/>
                    <a:p>
                      <a:pPr marL="0" algn="l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Capital expenditure (&gt;£10k) </a:t>
                      </a:r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6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Ineligible  </a:t>
                      </a:r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5512">
                <a:tc>
                  <a:txBody>
                    <a:bodyPr/>
                    <a:lstStyle/>
                    <a:p>
                      <a:pPr marL="0" algn="l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Capital usage / equipment usage </a:t>
                      </a:r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Allowed as per UKRI guidance </a:t>
                      </a:r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4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5512">
                <a:tc>
                  <a:txBody>
                    <a:bodyPr/>
                    <a:lstStyle/>
                    <a:p>
                      <a:pPr marL="0" algn="l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Subcontractor costs </a:t>
                      </a:r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6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With prior agreement </a:t>
                      </a:r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5512">
                <a:tc>
                  <a:txBody>
                    <a:bodyPr/>
                    <a:lstStyle/>
                    <a:p>
                      <a:pPr marL="0" algn="l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Travel and Subsistence </a:t>
                      </a:r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Max £5k </a:t>
                      </a:r>
                    </a:p>
                  </a:txBody>
                  <a:tcPr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4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146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Eligible</a:t>
            </a:r>
            <a:r>
              <a:rPr spc="-10" dirty="0"/>
              <a:t> </a:t>
            </a:r>
            <a:r>
              <a:rPr spc="-20" dirty="0"/>
              <a:t>costs</a:t>
            </a:r>
            <a:r>
              <a:rPr lang="en-GB" spc="-20" dirty="0"/>
              <a:t>- Industry, RTOs, Charities </a:t>
            </a:r>
            <a:endParaRPr spc="-20" dirty="0"/>
          </a:p>
        </p:txBody>
      </p:sp>
    </p:spTree>
    <p:extLst>
      <p:ext uri="{BB962C8B-B14F-4D97-AF65-F5344CB8AC3E}">
        <p14:creationId xmlns:p14="http://schemas.microsoft.com/office/powerpoint/2010/main" val="3244871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02689" y="1295908"/>
            <a:ext cx="10909300" cy="4670509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241300" marR="473709" indent="-228600">
              <a:lnSpc>
                <a:spcPts val="3000"/>
              </a:lnSpc>
              <a:spcBef>
                <a:spcPts val="1645"/>
              </a:spcBef>
              <a:buFont typeface="Arial"/>
              <a:buChar char="•"/>
              <a:tabLst>
                <a:tab pos="241300" algn="l"/>
              </a:tabLst>
            </a:pPr>
            <a:r>
              <a:rPr lang="en-GB" sz="2800" dirty="0">
                <a:solidFill>
                  <a:schemeClr val="tx1"/>
                </a:solidFill>
                <a:latin typeface="Calibri"/>
                <a:cs typeface="Calibri"/>
              </a:rPr>
              <a:t>All applicants must complete an online application form and costing sheet.</a:t>
            </a:r>
          </a:p>
          <a:p>
            <a:pPr marL="241300" marR="473709" indent="-228600">
              <a:lnSpc>
                <a:spcPts val="3000"/>
              </a:lnSpc>
              <a:spcBef>
                <a:spcPts val="1645"/>
              </a:spcBef>
              <a:buFont typeface="Arial"/>
              <a:buChar char="•"/>
              <a:tabLst>
                <a:tab pos="241300" algn="l"/>
              </a:tabLst>
            </a:pPr>
            <a:r>
              <a:rPr lang="en-GB" sz="2800" dirty="0">
                <a:solidFill>
                  <a:schemeClr val="tx1"/>
                </a:solidFill>
                <a:latin typeface="Calibri"/>
                <a:cs typeface="Calibri"/>
              </a:rPr>
              <a:t>If a project partner does not wish to claim grant funding or wishes to provide in-kind or cash contribution towards the total project costs, it should outline this on a company letterhead document signed by a senior company official. </a:t>
            </a:r>
          </a:p>
          <a:p>
            <a:pPr marL="241300" marR="473709" indent="-228600">
              <a:lnSpc>
                <a:spcPts val="3000"/>
              </a:lnSpc>
              <a:spcBef>
                <a:spcPts val="1645"/>
              </a:spcBef>
              <a:buFont typeface="Arial"/>
              <a:buChar char="•"/>
              <a:tabLst>
                <a:tab pos="241300" algn="l"/>
              </a:tabLst>
            </a:pP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A</a:t>
            </a:r>
            <a:r>
              <a:rPr sz="2800" spc="-3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Collaboration</a:t>
            </a:r>
            <a:r>
              <a:rPr sz="2800" spc="-2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Agreement</a:t>
            </a:r>
            <a:r>
              <a:rPr sz="2800" spc="-3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must</a:t>
            </a:r>
            <a:r>
              <a:rPr sz="2800" spc="-2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be</a:t>
            </a:r>
            <a:r>
              <a:rPr sz="2800" spc="-4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signed</a:t>
            </a:r>
            <a:r>
              <a:rPr sz="2800" spc="-2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sz="2800" dirty="0">
                <a:solidFill>
                  <a:schemeClr val="tx1"/>
                </a:solidFill>
                <a:latin typeface="Calibri"/>
                <a:cs typeface="Calibri"/>
              </a:rPr>
              <a:t>prior to the start of the project</a:t>
            </a:r>
            <a:endParaRPr sz="28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4780915">
              <a:lnSpc>
                <a:spcPct val="100000"/>
              </a:lnSpc>
              <a:spcBef>
                <a:spcPts val="1040"/>
              </a:spcBef>
            </a:pPr>
            <a:endParaRPr lang="en-GB" sz="2800" b="1" i="1" dirty="0">
              <a:solidFill>
                <a:srgbClr val="00A79D"/>
              </a:solidFill>
              <a:latin typeface="Calibri"/>
              <a:cs typeface="Calibri"/>
            </a:endParaRPr>
          </a:p>
          <a:p>
            <a:pPr marL="4780915" algn="r">
              <a:lnSpc>
                <a:spcPct val="100000"/>
              </a:lnSpc>
              <a:spcBef>
                <a:spcPts val="1040"/>
              </a:spcBef>
            </a:pPr>
            <a:r>
              <a:rPr sz="2800" b="1" i="1" dirty="0">
                <a:solidFill>
                  <a:schemeClr val="tx1"/>
                </a:solidFill>
                <a:latin typeface="Calibri"/>
                <a:cs typeface="Calibri"/>
              </a:rPr>
              <a:t>Application</a:t>
            </a:r>
            <a:r>
              <a:rPr sz="2800" b="1" i="1" spc="-2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b="1" i="1" dirty="0">
                <a:solidFill>
                  <a:schemeClr val="tx1"/>
                </a:solidFill>
                <a:latin typeface="Calibri"/>
                <a:cs typeface="Calibri"/>
              </a:rPr>
              <a:t>Deadline:</a:t>
            </a:r>
            <a:r>
              <a:rPr sz="2800" b="1" i="1" spc="-2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b="1" i="1" dirty="0">
                <a:solidFill>
                  <a:schemeClr val="tx1"/>
                </a:solidFill>
                <a:latin typeface="Calibri"/>
                <a:cs typeface="Calibri"/>
              </a:rPr>
              <a:t>5pm,</a:t>
            </a:r>
            <a:r>
              <a:rPr sz="2800" b="1" i="1" spc="-2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sz="2800" b="1" i="1" dirty="0">
                <a:solidFill>
                  <a:schemeClr val="tx1"/>
                </a:solidFill>
                <a:latin typeface="Calibri"/>
                <a:cs typeface="Calibri"/>
              </a:rPr>
              <a:t>30</a:t>
            </a:r>
            <a:r>
              <a:rPr lang="en-GB" sz="2800" b="1" i="1" baseline="30000" dirty="0">
                <a:solidFill>
                  <a:schemeClr val="tx1"/>
                </a:solidFill>
                <a:latin typeface="Calibri"/>
                <a:cs typeface="Calibri"/>
              </a:rPr>
              <a:t>th</a:t>
            </a:r>
            <a:r>
              <a:rPr lang="en-GB" sz="2800" b="1" i="1" dirty="0">
                <a:solidFill>
                  <a:schemeClr val="tx1"/>
                </a:solidFill>
                <a:latin typeface="Calibri"/>
                <a:cs typeface="Calibri"/>
              </a:rPr>
              <a:t> June</a:t>
            </a:r>
            <a:endParaRPr sz="28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46100">
              <a:lnSpc>
                <a:spcPct val="100000"/>
              </a:lnSpc>
              <a:spcBef>
                <a:spcPts val="100"/>
              </a:spcBef>
            </a:pPr>
            <a:r>
              <a:rPr lang="en-GB" dirty="0"/>
              <a:t>Application Process</a:t>
            </a:r>
            <a:endParaRPr spc="-2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Assessment</a:t>
            </a:r>
            <a:r>
              <a:rPr spc="-45" dirty="0"/>
              <a:t> </a:t>
            </a:r>
            <a:r>
              <a:rPr spc="-10" dirty="0"/>
              <a:t>Criteria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D4FF94-81C4-E818-89EB-08D366D56CBE}"/>
              </a:ext>
            </a:extLst>
          </p:cNvPr>
          <p:cNvSpPr txBox="1"/>
          <p:nvPr/>
        </p:nvSpPr>
        <p:spPr>
          <a:xfrm>
            <a:off x="838200" y="1143000"/>
            <a:ext cx="1104900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/>
            <a:r>
              <a:rPr lang="en-GB" sz="2400" dirty="0">
                <a:solidFill>
                  <a:schemeClr val="tx1"/>
                </a:solidFill>
                <a:latin typeface="Calibri"/>
                <a:cs typeface="Calibri"/>
              </a:rPr>
              <a:t>Your application will be confidentially shared with, and assessed by an independent panel made up of experts in the field from industry and academia against the following criteria: </a:t>
            </a:r>
          </a:p>
          <a:p>
            <a:pPr algn="l" rtl="0" fontAlgn="base"/>
            <a:r>
              <a:rPr lang="en-GB" sz="2400" dirty="0">
                <a:solidFill>
                  <a:schemeClr val="tx1"/>
                </a:solidFill>
                <a:latin typeface="Calibri"/>
                <a:cs typeface="Calibri"/>
              </a:rPr>
              <a:t>  </a:t>
            </a:r>
          </a:p>
          <a:p>
            <a:pPr marL="457200" indent="-457200" algn="l" rtl="0" fontAlgn="base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Calibri"/>
                <a:cs typeface="Calibri"/>
              </a:rPr>
              <a:t>The idea and potential for a substantive step-forward,</a:t>
            </a:r>
          </a:p>
          <a:p>
            <a:pPr marL="457200" indent="-457200" algn="l" rtl="0" fontAlgn="base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Calibri"/>
                <a:cs typeface="Calibri"/>
              </a:rPr>
              <a:t>Ability to deliver a high-impact project,</a:t>
            </a:r>
          </a:p>
          <a:p>
            <a:pPr marL="457200" indent="-457200" algn="l" rtl="0" fontAlgn="base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Calibri"/>
                <a:cs typeface="Calibri"/>
              </a:rPr>
              <a:t>Ability to give added value to a scope area,</a:t>
            </a:r>
          </a:p>
          <a:p>
            <a:pPr marL="457200" indent="-457200" algn="l" rtl="0" fontAlgn="base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Calibri"/>
                <a:cs typeface="Calibri"/>
              </a:rPr>
              <a:t>Appropriate project resources and capabilities,</a:t>
            </a:r>
          </a:p>
          <a:p>
            <a:pPr marL="457200" indent="-457200" algn="l" rtl="0" fontAlgn="base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Calibri"/>
                <a:cs typeface="Calibri"/>
              </a:rPr>
              <a:t>Appropriate work plan and ability to complete by 29</a:t>
            </a:r>
            <a:r>
              <a:rPr lang="en-GB" sz="2400" baseline="30000" dirty="0">
                <a:solidFill>
                  <a:schemeClr val="tx1"/>
                </a:solidFill>
                <a:latin typeface="Calibri"/>
                <a:cs typeface="Calibri"/>
              </a:rPr>
              <a:t>th</a:t>
            </a:r>
            <a:r>
              <a:rPr lang="en-GB" sz="2400" dirty="0">
                <a:solidFill>
                  <a:schemeClr val="tx1"/>
                </a:solidFill>
                <a:latin typeface="Calibri"/>
                <a:cs typeface="Calibri"/>
              </a:rPr>
              <a:t> February 2024,</a:t>
            </a:r>
          </a:p>
          <a:p>
            <a:pPr marL="457200" indent="-457200" algn="l" rtl="0" fontAlgn="base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Calibri"/>
                <a:cs typeface="Calibri"/>
              </a:rPr>
              <a:t>Justification of costs and value for money,</a:t>
            </a:r>
          </a:p>
          <a:p>
            <a:pPr marL="457200" indent="-457200" algn="l" rtl="0" fontAlgn="base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Calibri"/>
                <a:cs typeface="Calibri"/>
              </a:rPr>
              <a:t>Overall fit to Royce funding objectives,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612140" y="233171"/>
            <a:ext cx="2027555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10" dirty="0"/>
              <a:t>Timeline</a:t>
            </a:r>
            <a:endParaRPr sz="4400" dirty="0"/>
          </a:p>
        </p:txBody>
      </p:sp>
      <p:sp>
        <p:nvSpPr>
          <p:cNvPr id="29" name="object 29"/>
          <p:cNvSpPr txBox="1"/>
          <p:nvPr/>
        </p:nvSpPr>
        <p:spPr>
          <a:xfrm>
            <a:off x="7417456" y="6172200"/>
            <a:ext cx="44437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chemeClr val="tx1"/>
                </a:solidFill>
                <a:latin typeface="Calibri"/>
                <a:cs typeface="Calibri"/>
              </a:rPr>
              <a:t>*</a:t>
            </a:r>
            <a:r>
              <a:rPr sz="1800" spc="-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chemeClr val="tx1"/>
                </a:solidFill>
                <a:latin typeface="Calibri"/>
                <a:cs typeface="Calibri"/>
              </a:rPr>
              <a:t>Submission must</a:t>
            </a:r>
            <a:r>
              <a:rPr sz="1800" spc="-1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chemeClr val="tx1"/>
                </a:solidFill>
                <a:latin typeface="Calibri"/>
                <a:cs typeface="Calibri"/>
              </a:rPr>
              <a:t>be</a:t>
            </a:r>
            <a:r>
              <a:rPr sz="1800" spc="-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chemeClr val="tx1"/>
                </a:solidFill>
                <a:latin typeface="Calibri"/>
                <a:cs typeface="Calibri"/>
              </a:rPr>
              <a:t>made via</a:t>
            </a:r>
            <a:r>
              <a:rPr sz="1800" spc="-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chemeClr val="tx1"/>
                </a:solidFill>
                <a:latin typeface="Calibri"/>
                <a:cs typeface="Calibri"/>
              </a:rPr>
              <a:t>the</a:t>
            </a:r>
            <a:r>
              <a:rPr sz="1800" spc="-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chemeClr val="tx1"/>
                </a:solidFill>
                <a:latin typeface="Calibri"/>
                <a:cs typeface="Calibri"/>
              </a:rPr>
              <a:t>online </a:t>
            </a:r>
            <a:r>
              <a:rPr sz="1800" spc="-20" dirty="0">
                <a:solidFill>
                  <a:schemeClr val="tx1"/>
                </a:solidFill>
                <a:latin typeface="Calibri"/>
                <a:cs typeface="Calibri"/>
              </a:rPr>
              <a:t>form</a:t>
            </a:r>
            <a:endParaRPr sz="18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4800" y="1600199"/>
            <a:ext cx="11477521" cy="187372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0450349" y="2243255"/>
            <a:ext cx="891612" cy="511036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136525" marR="5080" indent="-124460">
              <a:lnSpc>
                <a:spcPts val="1800"/>
              </a:lnSpc>
              <a:spcBef>
                <a:spcPts val="359"/>
              </a:spcBef>
            </a:pPr>
            <a:r>
              <a:rPr lang="en-GB" spc="-10" dirty="0">
                <a:solidFill>
                  <a:schemeClr val="tx1"/>
                </a:solidFill>
                <a:latin typeface="Calibri"/>
                <a:cs typeface="Calibri"/>
              </a:rPr>
              <a:t>Projects</a:t>
            </a:r>
            <a:r>
              <a:rPr spc="-10" dirty="0">
                <a:solidFill>
                  <a:schemeClr val="tx1"/>
                </a:solidFill>
                <a:latin typeface="Calibri"/>
                <a:cs typeface="Calibri"/>
              </a:rPr>
              <a:t> Start</a:t>
            </a:r>
            <a:endParaRPr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74990" y="2243255"/>
            <a:ext cx="1164331" cy="511036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101600" marR="5080" indent="-89535">
              <a:lnSpc>
                <a:spcPts val="1800"/>
              </a:lnSpc>
              <a:spcBef>
                <a:spcPts val="359"/>
              </a:spcBef>
            </a:pPr>
            <a:r>
              <a:rPr spc="-10" dirty="0">
                <a:solidFill>
                  <a:schemeClr val="tx1"/>
                </a:solidFill>
                <a:latin typeface="Calibri"/>
                <a:cs typeface="Calibri"/>
              </a:rPr>
              <a:t>Application Outcome</a:t>
            </a:r>
            <a:endParaRPr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80581" y="2243255"/>
            <a:ext cx="1164331" cy="511036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65405" marR="5080" indent="-53340">
              <a:lnSpc>
                <a:spcPts val="1800"/>
              </a:lnSpc>
              <a:spcBef>
                <a:spcPts val="359"/>
              </a:spcBef>
            </a:pPr>
            <a:r>
              <a:rPr spc="-10" dirty="0">
                <a:solidFill>
                  <a:schemeClr val="tx1"/>
                </a:solidFill>
                <a:latin typeface="Calibri"/>
                <a:cs typeface="Calibri"/>
              </a:rPr>
              <a:t>Application Deadline*</a:t>
            </a:r>
            <a:endParaRPr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93656" y="2243253"/>
            <a:ext cx="805069" cy="511036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107950" marR="5080" indent="-95885">
              <a:lnSpc>
                <a:spcPts val="1800"/>
              </a:lnSpc>
              <a:spcBef>
                <a:spcPts val="359"/>
              </a:spcBef>
            </a:pPr>
            <a:r>
              <a:rPr spc="-10" dirty="0">
                <a:solidFill>
                  <a:schemeClr val="tx1"/>
                </a:solidFill>
                <a:latin typeface="Calibri"/>
                <a:cs typeface="Calibri"/>
              </a:rPr>
              <a:t>Briefing Event</a:t>
            </a:r>
            <a:endParaRPr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47849" y="2374159"/>
            <a:ext cx="962882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chemeClr val="tx1"/>
                </a:solidFill>
                <a:latin typeface="Calibri"/>
                <a:cs typeface="Calibri"/>
              </a:rPr>
              <a:t>Call</a:t>
            </a:r>
            <a:r>
              <a:rPr spc="-1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pc="-20" dirty="0">
                <a:solidFill>
                  <a:schemeClr val="tx1"/>
                </a:solidFill>
                <a:latin typeface="Calibri"/>
                <a:cs typeface="Calibri"/>
              </a:rPr>
              <a:t>open</a:t>
            </a:r>
            <a:endParaRPr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439827" y="3590124"/>
            <a:ext cx="1092332" cy="5514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135"/>
              </a:lnSpc>
              <a:spcBef>
                <a:spcPts val="100"/>
              </a:spcBef>
            </a:pPr>
            <a:r>
              <a:rPr lang="en-GB" sz="2000" spc="5" dirty="0">
                <a:solidFill>
                  <a:schemeClr val="tx1"/>
                </a:solidFill>
                <a:latin typeface="Calibri"/>
                <a:cs typeface="Calibri"/>
              </a:rPr>
              <a:t>15</a:t>
            </a:r>
            <a:r>
              <a:rPr lang="en-GB" sz="2000" spc="5" baseline="30000" dirty="0">
                <a:solidFill>
                  <a:schemeClr val="tx1"/>
                </a:solidFill>
                <a:latin typeface="Calibri"/>
                <a:cs typeface="Calibri"/>
              </a:rPr>
              <a:t>th</a:t>
            </a:r>
            <a:r>
              <a:rPr lang="en-GB" sz="2000" spc="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sz="2000" spc="-10" dirty="0">
                <a:solidFill>
                  <a:schemeClr val="tx1"/>
                </a:solidFill>
                <a:latin typeface="Calibri"/>
                <a:cs typeface="Calibri"/>
              </a:rPr>
              <a:t>May</a:t>
            </a:r>
            <a:endParaRPr sz="20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52069" algn="ctr">
              <a:lnSpc>
                <a:spcPts val="2135"/>
              </a:lnSpc>
            </a:pPr>
            <a:r>
              <a:rPr sz="2000" spc="-20" dirty="0">
                <a:solidFill>
                  <a:schemeClr val="tx1"/>
                </a:solidFill>
                <a:latin typeface="Calibri"/>
                <a:cs typeface="Calibri"/>
              </a:rPr>
              <a:t>202</a:t>
            </a:r>
            <a:r>
              <a:rPr lang="en-GB" sz="2000" spc="-20" dirty="0">
                <a:solidFill>
                  <a:schemeClr val="tx1"/>
                </a:solidFill>
                <a:latin typeface="Calibri"/>
                <a:cs typeface="Calibri"/>
              </a:rPr>
              <a:t>3</a:t>
            </a:r>
            <a:endParaRPr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336870" y="3590124"/>
            <a:ext cx="1375234" cy="55181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135"/>
              </a:lnSpc>
              <a:spcBef>
                <a:spcPts val="100"/>
              </a:spcBef>
            </a:pPr>
            <a:r>
              <a:rPr lang="en-GB" sz="2000" dirty="0">
                <a:solidFill>
                  <a:schemeClr val="tx1"/>
                </a:solidFill>
                <a:latin typeface="Calibri"/>
                <a:cs typeface="Calibri"/>
              </a:rPr>
              <a:t>22</a:t>
            </a:r>
            <a:r>
              <a:rPr lang="en-GB" sz="2000" baseline="30000" dirty="0">
                <a:solidFill>
                  <a:schemeClr val="tx1"/>
                </a:solidFill>
                <a:latin typeface="Calibri"/>
                <a:cs typeface="Calibri"/>
              </a:rPr>
              <a:t>nd</a:t>
            </a:r>
            <a:r>
              <a:rPr lang="en-GB" sz="2000" dirty="0">
                <a:solidFill>
                  <a:schemeClr val="tx1"/>
                </a:solidFill>
                <a:latin typeface="Calibri"/>
                <a:cs typeface="Calibri"/>
              </a:rPr>
              <a:t> May 2023</a:t>
            </a:r>
            <a:endParaRPr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168501" y="3590124"/>
            <a:ext cx="1527958" cy="5514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135"/>
              </a:lnSpc>
              <a:spcBef>
                <a:spcPts val="100"/>
              </a:spcBef>
            </a:pPr>
            <a:r>
              <a:rPr lang="en-GB" sz="2000" spc="5" dirty="0">
                <a:solidFill>
                  <a:schemeClr val="tx1"/>
                </a:solidFill>
                <a:latin typeface="Calibri"/>
                <a:cs typeface="Calibri"/>
              </a:rPr>
              <a:t>30</a:t>
            </a:r>
            <a:r>
              <a:rPr lang="en-GB" sz="2000" spc="5" baseline="30000" dirty="0">
                <a:solidFill>
                  <a:schemeClr val="tx1"/>
                </a:solidFill>
                <a:latin typeface="Calibri"/>
                <a:cs typeface="Calibri"/>
              </a:rPr>
              <a:t>th</a:t>
            </a:r>
            <a:r>
              <a:rPr lang="en-GB" sz="2000" spc="5" dirty="0">
                <a:solidFill>
                  <a:schemeClr val="tx1"/>
                </a:solidFill>
                <a:latin typeface="Calibri"/>
                <a:cs typeface="Calibri"/>
              </a:rPr>
              <a:t> June</a:t>
            </a:r>
            <a:endParaRPr sz="20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51435" algn="ctr">
              <a:lnSpc>
                <a:spcPts val="2135"/>
              </a:lnSpc>
            </a:pPr>
            <a:r>
              <a:rPr sz="2000" dirty="0">
                <a:solidFill>
                  <a:schemeClr val="tx1"/>
                </a:solidFill>
                <a:latin typeface="Calibri"/>
                <a:cs typeface="Calibri"/>
              </a:rPr>
              <a:t>202</a:t>
            </a:r>
            <a:r>
              <a:rPr lang="en-GB" sz="2000" dirty="0">
                <a:solidFill>
                  <a:schemeClr val="tx1"/>
                </a:solidFill>
                <a:latin typeface="Calibri"/>
                <a:cs typeface="Calibri"/>
              </a:rPr>
              <a:t>3</a:t>
            </a:r>
            <a:r>
              <a:rPr sz="2000" dirty="0">
                <a:solidFill>
                  <a:schemeClr val="tx1"/>
                </a:solidFill>
                <a:latin typeface="Calibri"/>
                <a:cs typeface="Calibri"/>
              </a:rPr>
              <a:t>,</a:t>
            </a:r>
            <a:r>
              <a:rPr sz="2000" spc="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chemeClr val="tx1"/>
                </a:solidFill>
                <a:latin typeface="Calibri"/>
                <a:cs typeface="Calibri"/>
              </a:rPr>
              <a:t>5pm</a:t>
            </a:r>
            <a:endParaRPr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148782" y="3590124"/>
            <a:ext cx="1534898" cy="641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GB" sz="2000" dirty="0">
                <a:solidFill>
                  <a:schemeClr val="tx1"/>
                </a:solidFill>
                <a:latin typeface="Calibri"/>
                <a:cs typeface="Calibri"/>
              </a:rPr>
              <a:t>31</a:t>
            </a:r>
            <a:r>
              <a:rPr lang="en-GB" sz="2000" baseline="30000" dirty="0">
                <a:solidFill>
                  <a:schemeClr val="tx1"/>
                </a:solidFill>
                <a:latin typeface="Calibri"/>
                <a:cs typeface="Calibri"/>
              </a:rPr>
              <a:t>st</a:t>
            </a:r>
            <a:r>
              <a:rPr lang="en-GB" sz="2000" dirty="0">
                <a:solidFill>
                  <a:schemeClr val="tx1"/>
                </a:solidFill>
                <a:latin typeface="Calibri"/>
                <a:cs typeface="Calibri"/>
              </a:rPr>
              <a:t> July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GB" sz="2000" dirty="0">
                <a:solidFill>
                  <a:schemeClr val="tx1"/>
                </a:solidFill>
                <a:latin typeface="Calibri"/>
                <a:cs typeface="Calibri"/>
              </a:rPr>
              <a:t>2</a:t>
            </a:r>
            <a:r>
              <a:rPr sz="2000" spc="-20" dirty="0">
                <a:solidFill>
                  <a:schemeClr val="tx1"/>
                </a:solidFill>
                <a:latin typeface="Calibri"/>
                <a:cs typeface="Calibri"/>
              </a:rPr>
              <a:t>02</a:t>
            </a:r>
            <a:r>
              <a:rPr lang="en-GB" sz="2000" spc="-20" dirty="0">
                <a:solidFill>
                  <a:schemeClr val="tx1"/>
                </a:solidFill>
                <a:latin typeface="Calibri"/>
                <a:cs typeface="Calibri"/>
              </a:rPr>
              <a:t>3</a:t>
            </a:r>
            <a:endParaRPr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0119845" y="3590123"/>
            <a:ext cx="1950603" cy="591187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278765" marR="5080" indent="-266700" algn="ctr">
              <a:lnSpc>
                <a:spcPts val="2110"/>
              </a:lnSpc>
              <a:spcBef>
                <a:spcPts val="210"/>
              </a:spcBef>
            </a:pPr>
            <a:r>
              <a:rPr lang="en-GB" sz="2000" spc="-20" dirty="0">
                <a:solidFill>
                  <a:schemeClr val="tx1"/>
                </a:solidFill>
                <a:latin typeface="Calibri"/>
                <a:cs typeface="Calibri"/>
              </a:rPr>
              <a:t>From 1</a:t>
            </a:r>
            <a:r>
              <a:rPr lang="en-GB" sz="2000" spc="-20" baseline="30000" dirty="0">
                <a:solidFill>
                  <a:schemeClr val="tx1"/>
                </a:solidFill>
                <a:latin typeface="Calibri"/>
                <a:cs typeface="Calibri"/>
              </a:rPr>
              <a:t>st</a:t>
            </a:r>
            <a:r>
              <a:rPr lang="en-GB" sz="2000" spc="-20" dirty="0">
                <a:solidFill>
                  <a:schemeClr val="tx1"/>
                </a:solidFill>
                <a:latin typeface="Calibri"/>
                <a:cs typeface="Calibri"/>
              </a:rPr>
              <a:t> October</a:t>
            </a:r>
          </a:p>
          <a:p>
            <a:pPr marL="278765" marR="5080" indent="-266700" algn="ctr">
              <a:lnSpc>
                <a:spcPts val="2110"/>
              </a:lnSpc>
              <a:spcBef>
                <a:spcPts val="210"/>
              </a:spcBef>
            </a:pPr>
            <a:r>
              <a:rPr sz="2000" spc="-20" dirty="0">
                <a:solidFill>
                  <a:schemeClr val="tx1"/>
                </a:solidFill>
                <a:latin typeface="Calibri"/>
                <a:cs typeface="Calibri"/>
              </a:rPr>
              <a:t>202</a:t>
            </a:r>
            <a:r>
              <a:rPr lang="en-GB" sz="2000" spc="-20" dirty="0">
                <a:solidFill>
                  <a:schemeClr val="tx1"/>
                </a:solidFill>
                <a:latin typeface="Calibri"/>
                <a:cs typeface="Calibri"/>
              </a:rPr>
              <a:t>3</a:t>
            </a:r>
            <a:endParaRPr sz="2000" spc="-2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FDDC638-46EB-847D-6C22-804155893DE4}"/>
              </a:ext>
            </a:extLst>
          </p:cNvPr>
          <p:cNvSpPr txBox="1"/>
          <p:nvPr/>
        </p:nvSpPr>
        <p:spPr>
          <a:xfrm>
            <a:off x="345720" y="2266220"/>
            <a:ext cx="1784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>
                <a:solidFill>
                  <a:schemeClr val="tx1"/>
                </a:solidFill>
                <a:latin typeface="Calibri"/>
                <a:cs typeface="Calibri"/>
              </a:rPr>
              <a:t>Announcement</a:t>
            </a:r>
          </a:p>
        </p:txBody>
      </p:sp>
      <p:sp>
        <p:nvSpPr>
          <p:cNvPr id="11" name="object 18">
            <a:extLst>
              <a:ext uri="{FF2B5EF4-FFF2-40B4-BE49-F238E27FC236}">
                <a16:creationId xmlns:a16="http://schemas.microsoft.com/office/drawing/2014/main" id="{63DD281B-9E07-0E7F-8304-2C31B529E6D3}"/>
              </a:ext>
            </a:extLst>
          </p:cNvPr>
          <p:cNvSpPr txBox="1"/>
          <p:nvPr/>
        </p:nvSpPr>
        <p:spPr>
          <a:xfrm>
            <a:off x="539110" y="3549654"/>
            <a:ext cx="1092332" cy="5514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135"/>
              </a:lnSpc>
              <a:spcBef>
                <a:spcPts val="100"/>
              </a:spcBef>
            </a:pPr>
            <a:r>
              <a:rPr sz="2000" spc="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sz="2000" spc="-10" dirty="0">
                <a:solidFill>
                  <a:schemeClr val="tx1"/>
                </a:solidFill>
                <a:latin typeface="Calibri"/>
                <a:cs typeface="Calibri"/>
              </a:rPr>
              <a:t>2</a:t>
            </a:r>
            <a:r>
              <a:rPr lang="en-GB" sz="2000" spc="-10" baseline="30000" dirty="0">
                <a:solidFill>
                  <a:schemeClr val="tx1"/>
                </a:solidFill>
                <a:latin typeface="Calibri"/>
                <a:cs typeface="Calibri"/>
              </a:rPr>
              <a:t>nd</a:t>
            </a:r>
            <a:r>
              <a:rPr lang="en-GB" sz="2000" spc="-10" dirty="0">
                <a:solidFill>
                  <a:schemeClr val="tx1"/>
                </a:solidFill>
                <a:latin typeface="Calibri"/>
                <a:cs typeface="Calibri"/>
              </a:rPr>
              <a:t> May</a:t>
            </a:r>
            <a:endParaRPr sz="20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52069" algn="ctr">
              <a:lnSpc>
                <a:spcPts val="2135"/>
              </a:lnSpc>
            </a:pPr>
            <a:r>
              <a:rPr sz="2000" spc="-20" dirty="0">
                <a:solidFill>
                  <a:schemeClr val="tx1"/>
                </a:solidFill>
                <a:latin typeface="Calibri"/>
                <a:cs typeface="Calibri"/>
              </a:rPr>
              <a:t>202</a:t>
            </a:r>
            <a:r>
              <a:rPr lang="en-GB" sz="2000" spc="-20" dirty="0">
                <a:solidFill>
                  <a:schemeClr val="tx1"/>
                </a:solidFill>
                <a:latin typeface="Calibri"/>
                <a:cs typeface="Calibri"/>
              </a:rPr>
              <a:t>3</a:t>
            </a:r>
            <a:endParaRPr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0C998-A359-B103-3395-223C3507C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Contact Details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D575CD-7811-98BA-6695-FB218A28C7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5124" y="2209800"/>
            <a:ext cx="11826876" cy="2031325"/>
          </a:xfrm>
        </p:spPr>
        <p:txBody>
          <a:bodyPr/>
          <a:lstStyle/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en-GB" sz="2800" b="0" i="0" dirty="0">
                <a:effectLst/>
                <a:latin typeface="Calibri" panose="020F0502020204030204" pitchFamily="34" charset="0"/>
              </a:rPr>
              <a:t>Please email any queries to: </a:t>
            </a:r>
            <a:r>
              <a:rPr lang="en-GB" sz="2800" b="0" i="0" u="sng" strike="noStrike" dirty="0">
                <a:effectLst/>
                <a:latin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info@royce.ac.uk</a:t>
            </a:r>
            <a:r>
              <a:rPr lang="en-GB" sz="2800" b="0" i="0" dirty="0">
                <a:effectLst/>
                <a:latin typeface="Calibri" panose="020F0502020204030204" pitchFamily="34" charset="0"/>
              </a:rPr>
              <a:t> </a:t>
            </a:r>
            <a:endParaRPr lang="en-GB" sz="2800" b="0" i="0" dirty="0">
              <a:effectLst/>
              <a:latin typeface="Segoe UI" panose="020B0502040204020203" pitchFamily="34" charset="0"/>
            </a:endParaRP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endParaRPr lang="en-GB" sz="2800" b="0" i="0" dirty="0">
              <a:effectLst/>
              <a:latin typeface="Calibri" panose="020F0502020204030204" pitchFamily="34" charset="0"/>
            </a:endParaRP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en-GB" sz="2800" b="0" i="0" dirty="0">
                <a:effectLst/>
                <a:latin typeface="Calibri" panose="020F0502020204030204" pitchFamily="34" charset="0"/>
              </a:rPr>
              <a:t>To apply please visit </a:t>
            </a:r>
            <a:r>
              <a:rPr lang="en-GB" sz="2800" b="0" i="0" u="sng" strike="noStrike" dirty="0">
                <a:effectLst/>
                <a:latin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https://www.royce.ac.uk/industrial-collaboration-programme/</a:t>
            </a:r>
            <a:r>
              <a:rPr lang="en-GB" sz="2800" b="0" i="0" dirty="0">
                <a:effectLst/>
                <a:latin typeface="Calibri" panose="020F0502020204030204" pitchFamily="34" charset="0"/>
              </a:rPr>
              <a:t> </a:t>
            </a:r>
            <a:endParaRPr lang="en-GB" sz="2800" b="0" i="0" dirty="0">
              <a:effectLst/>
              <a:latin typeface="Segoe U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255629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03452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46100">
              <a:lnSpc>
                <a:spcPct val="100000"/>
              </a:lnSpc>
              <a:spcBef>
                <a:spcPts val="100"/>
              </a:spcBef>
            </a:pPr>
            <a:r>
              <a:rPr dirty="0"/>
              <a:t>Before</a:t>
            </a:r>
            <a:r>
              <a:rPr spc="-105" dirty="0"/>
              <a:t> </a:t>
            </a:r>
            <a:r>
              <a:rPr dirty="0"/>
              <a:t>we</a:t>
            </a:r>
            <a:r>
              <a:rPr spc="-100" dirty="0"/>
              <a:t> </a:t>
            </a:r>
            <a:r>
              <a:rPr spc="-10" dirty="0"/>
              <a:t>start: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21739" y="1295908"/>
            <a:ext cx="10036810" cy="2381885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241300" marR="846455" indent="-228600">
              <a:lnSpc>
                <a:spcPts val="3000"/>
              </a:lnSpc>
              <a:spcBef>
                <a:spcPts val="500"/>
              </a:spcBef>
              <a:buFont typeface="Arial"/>
              <a:buChar char="•"/>
              <a:tabLst>
                <a:tab pos="241300" algn="l"/>
              </a:tabLst>
            </a:pP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This</a:t>
            </a:r>
            <a:r>
              <a:rPr sz="2800" spc="-4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session</a:t>
            </a:r>
            <a:r>
              <a:rPr sz="2800" spc="-3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will</a:t>
            </a:r>
            <a:r>
              <a:rPr sz="2800" spc="-4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be</a:t>
            </a:r>
            <a:r>
              <a:rPr sz="2800" spc="-4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recorded</a:t>
            </a:r>
            <a:r>
              <a:rPr sz="2800" spc="-3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and</a:t>
            </a:r>
            <a:r>
              <a:rPr sz="2800" spc="-3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made</a:t>
            </a:r>
            <a:r>
              <a:rPr sz="2800" spc="-4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available</a:t>
            </a:r>
            <a:r>
              <a:rPr sz="2800" spc="-4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on</a:t>
            </a:r>
            <a:r>
              <a:rPr sz="2800" spc="-3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the</a:t>
            </a:r>
            <a:r>
              <a:rPr sz="2800" spc="-4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chemeClr val="tx1"/>
                </a:solidFill>
                <a:latin typeface="Calibri"/>
                <a:cs typeface="Calibri"/>
              </a:rPr>
              <a:t>Royce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website,</a:t>
            </a:r>
            <a:r>
              <a:rPr sz="2800" spc="-5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please</a:t>
            </a:r>
            <a:r>
              <a:rPr sz="2800" spc="-4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do</a:t>
            </a:r>
            <a:r>
              <a:rPr sz="2800" spc="-4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share</a:t>
            </a:r>
            <a:r>
              <a:rPr sz="2800" spc="-4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this</a:t>
            </a:r>
            <a:r>
              <a:rPr sz="2800" spc="-4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recording</a:t>
            </a:r>
            <a:r>
              <a:rPr sz="2800" spc="-4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with</a:t>
            </a:r>
            <a:r>
              <a:rPr sz="2800" spc="-4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your</a:t>
            </a:r>
            <a:r>
              <a:rPr sz="2800" spc="-4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chemeClr val="tx1"/>
                </a:solidFill>
                <a:latin typeface="Calibri"/>
                <a:cs typeface="Calibri"/>
              </a:rPr>
              <a:t>contacts</a:t>
            </a:r>
            <a:endParaRPr sz="28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241300" marR="5080" indent="-228600">
              <a:lnSpc>
                <a:spcPct val="90700"/>
              </a:lnSpc>
              <a:spcBef>
                <a:spcPts val="3005"/>
              </a:spcBef>
              <a:buFont typeface="Arial"/>
              <a:buChar char="•"/>
              <a:tabLst>
                <a:tab pos="241300" algn="l"/>
              </a:tabLst>
            </a:pP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Q&amp;A</a:t>
            </a:r>
            <a:r>
              <a:rPr sz="2800" spc="-3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Button:</a:t>
            </a:r>
            <a:r>
              <a:rPr sz="2800" spc="-2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Please</a:t>
            </a:r>
            <a:r>
              <a:rPr sz="2800" spc="-2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add</a:t>
            </a:r>
            <a:r>
              <a:rPr sz="2800" spc="-1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questions</a:t>
            </a:r>
            <a:r>
              <a:rPr sz="2800" spc="-1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during</a:t>
            </a:r>
            <a:r>
              <a:rPr sz="2800" spc="-2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the</a:t>
            </a:r>
            <a:r>
              <a:rPr sz="2800" spc="-3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course</a:t>
            </a:r>
            <a:r>
              <a:rPr sz="2800" spc="-2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of</a:t>
            </a:r>
            <a:r>
              <a:rPr sz="2800" spc="-3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the</a:t>
            </a:r>
            <a:r>
              <a:rPr sz="2800" spc="-2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chemeClr val="tx1"/>
                </a:solidFill>
                <a:latin typeface="Calibri"/>
                <a:cs typeface="Calibri"/>
              </a:rPr>
              <a:t>webinar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and</a:t>
            </a:r>
            <a:r>
              <a:rPr sz="2800" spc="-2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these</a:t>
            </a:r>
            <a:r>
              <a:rPr sz="2800" spc="-3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will</a:t>
            </a:r>
            <a:r>
              <a:rPr sz="2800" spc="-2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be</a:t>
            </a:r>
            <a:r>
              <a:rPr sz="2800" spc="-3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answered</a:t>
            </a:r>
            <a:r>
              <a:rPr sz="2800" spc="-1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either</a:t>
            </a:r>
            <a:r>
              <a:rPr sz="2800" spc="-2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at</a:t>
            </a:r>
            <a:r>
              <a:rPr sz="2800" spc="-2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the</a:t>
            </a:r>
            <a:r>
              <a:rPr sz="2800" spc="-2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end</a:t>
            </a:r>
            <a:r>
              <a:rPr sz="2800" spc="-2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of</a:t>
            </a:r>
            <a:r>
              <a:rPr sz="2800" spc="-2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the</a:t>
            </a:r>
            <a:r>
              <a:rPr sz="2800" spc="-3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meeting</a:t>
            </a:r>
            <a:r>
              <a:rPr sz="2800" spc="-25" dirty="0">
                <a:solidFill>
                  <a:schemeClr val="tx1"/>
                </a:solidFill>
                <a:latin typeface="Calibri"/>
                <a:cs typeface="Calibri"/>
              </a:rPr>
              <a:t> (or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afterwards</a:t>
            </a:r>
            <a:r>
              <a:rPr sz="2800" spc="-6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via</a:t>
            </a:r>
            <a:r>
              <a:rPr sz="2800" spc="-6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the</a:t>
            </a:r>
            <a:r>
              <a:rPr sz="2800" spc="-6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frequently</a:t>
            </a:r>
            <a:r>
              <a:rPr sz="2800" spc="-6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asked</a:t>
            </a:r>
            <a:r>
              <a:rPr sz="2800" spc="-5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Calibri"/>
                <a:cs typeface="Calibri"/>
              </a:rPr>
              <a:t>Q&amp;A</a:t>
            </a:r>
            <a:r>
              <a:rPr sz="2800" spc="-4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chemeClr val="tx1"/>
                </a:solidFill>
                <a:latin typeface="Calibri"/>
                <a:cs typeface="Calibri"/>
              </a:rPr>
              <a:t>notes)</a:t>
            </a:r>
            <a:endParaRPr sz="28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89607-2837-EBD3-9AC6-444084794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39" y="103949"/>
            <a:ext cx="12034520" cy="615553"/>
          </a:xfrm>
        </p:spPr>
        <p:txBody>
          <a:bodyPr/>
          <a:lstStyle/>
          <a:p>
            <a:r>
              <a:rPr lang="en-GB" dirty="0"/>
              <a:t>Royce – Industrial Collaboration Programme (</a:t>
            </a:r>
            <a:r>
              <a:rPr lang="en-GB" dirty="0" err="1"/>
              <a:t>ICP</a:t>
            </a:r>
            <a:r>
              <a:rPr lang="en-GB" dirty="0"/>
              <a:t>)</a:t>
            </a: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A8A0F19C-79BB-45C3-82A4-BCBAE318C548}"/>
              </a:ext>
            </a:extLst>
          </p:cNvPr>
          <p:cNvSpPr txBox="1"/>
          <p:nvPr/>
        </p:nvSpPr>
        <p:spPr>
          <a:xfrm>
            <a:off x="1066800" y="1066800"/>
            <a:ext cx="10434321" cy="5082802"/>
          </a:xfrm>
          <a:prstGeom prst="rect">
            <a:avLst/>
          </a:prstGeom>
        </p:spPr>
        <p:txBody>
          <a:bodyPr vert="horz" wrap="square" lIns="0" tIns="1212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lang="en-GB" sz="2400" dirty="0">
                <a:solidFill>
                  <a:schemeClr val="tx1"/>
                </a:solidFill>
                <a:latin typeface="Calibri"/>
                <a:cs typeface="Calibri"/>
              </a:rPr>
              <a:t>This is the third iteration of the Royce </a:t>
            </a:r>
            <a:r>
              <a:rPr lang="en-GB" sz="2400" dirty="0" err="1">
                <a:solidFill>
                  <a:schemeClr val="tx1"/>
                </a:solidFill>
                <a:latin typeface="Calibri"/>
                <a:cs typeface="Calibri"/>
              </a:rPr>
              <a:t>ICP</a:t>
            </a:r>
            <a:r>
              <a:rPr lang="en-GB" sz="2400" dirty="0">
                <a:solidFill>
                  <a:schemeClr val="tx1"/>
                </a:solidFill>
                <a:latin typeface="Calibri"/>
                <a:cs typeface="Calibri"/>
              </a:rPr>
              <a:t> funding programme.</a:t>
            </a: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lang="en-GB" sz="2400" dirty="0">
                <a:solidFill>
                  <a:schemeClr val="tx1"/>
                </a:solidFill>
                <a:latin typeface="Calibri"/>
                <a:cs typeface="Calibri"/>
              </a:rPr>
              <a:t>The Royce </a:t>
            </a:r>
            <a:r>
              <a:rPr lang="en-GB" sz="2400" dirty="0" err="1">
                <a:solidFill>
                  <a:schemeClr val="tx1"/>
                </a:solidFill>
                <a:latin typeface="Calibri"/>
                <a:cs typeface="Calibri"/>
              </a:rPr>
              <a:t>ICP</a:t>
            </a:r>
            <a:r>
              <a:rPr lang="en-GB" sz="2400" dirty="0">
                <a:solidFill>
                  <a:schemeClr val="tx1"/>
                </a:solidFill>
                <a:latin typeface="Calibri"/>
                <a:cs typeface="Calibri"/>
              </a:rPr>
              <a:t> aims to:</a:t>
            </a: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Calibri"/>
                <a:cs typeface="Calibri"/>
              </a:rPr>
              <a:t>Support industry-academic collaborations,</a:t>
            </a: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Calibri"/>
                <a:cs typeface="Calibri"/>
              </a:rPr>
              <a:t>Help industry solve industrial problems and promote UK growth,</a:t>
            </a: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endParaRPr lang="en-GB" sz="24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lang="en-GB" sz="2400" dirty="0">
                <a:solidFill>
                  <a:schemeClr val="tx1"/>
                </a:solidFill>
                <a:latin typeface="Calibri"/>
                <a:cs typeface="Calibri"/>
              </a:rPr>
              <a:t>Previous </a:t>
            </a:r>
            <a:r>
              <a:rPr lang="en-GB" sz="2400" dirty="0" err="1">
                <a:solidFill>
                  <a:schemeClr val="tx1"/>
                </a:solidFill>
                <a:latin typeface="Calibri"/>
                <a:cs typeface="Calibri"/>
              </a:rPr>
              <a:t>ICP</a:t>
            </a:r>
            <a:r>
              <a:rPr lang="en-GB" sz="2400" dirty="0">
                <a:solidFill>
                  <a:schemeClr val="tx1"/>
                </a:solidFill>
                <a:latin typeface="Calibri"/>
                <a:cs typeface="Calibri"/>
              </a:rPr>
              <a:t> projects have:</a:t>
            </a: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Calibri"/>
                <a:cs typeface="Calibri"/>
              </a:rPr>
              <a:t>Aided the development and optimisation of products,</a:t>
            </a: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Calibri"/>
                <a:cs typeface="Calibri"/>
              </a:rPr>
              <a:t>Helped companies create jobs through supporting R&amp;D,</a:t>
            </a: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Calibri"/>
                <a:cs typeface="Calibri"/>
              </a:rPr>
              <a:t>Allowed companies to bring in new investment through proven results,</a:t>
            </a: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endParaRPr lang="en-GB" sz="24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endParaRPr lang="en-GB" sz="24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86745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03452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461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Summary: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4345" y="654929"/>
            <a:ext cx="11560176" cy="5641929"/>
          </a:xfrm>
          <a:prstGeom prst="rect">
            <a:avLst/>
          </a:prstGeom>
        </p:spPr>
        <p:txBody>
          <a:bodyPr vert="horz" wrap="square" lIns="0" tIns="1212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5"/>
              </a:spcBef>
            </a:pPr>
            <a:r>
              <a:rPr sz="2800" b="1" u="heavy" dirty="0">
                <a:solidFill>
                  <a:srgbClr val="00A79D"/>
                </a:solidFill>
                <a:uFill>
                  <a:solidFill>
                    <a:srgbClr val="00A79D"/>
                  </a:solidFill>
                </a:uFill>
                <a:latin typeface="Calibri"/>
                <a:cs typeface="Calibri"/>
                <a:hlinkClick r:id="rId2"/>
              </a:rPr>
              <a:t>Royce</a:t>
            </a:r>
            <a:r>
              <a:rPr sz="2800" b="1" u="heavy" spc="-85" dirty="0">
                <a:solidFill>
                  <a:srgbClr val="00A79D"/>
                </a:solidFill>
                <a:uFill>
                  <a:solidFill>
                    <a:srgbClr val="00A79D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2800" b="1" u="heavy" dirty="0">
                <a:solidFill>
                  <a:srgbClr val="00A79D"/>
                </a:solidFill>
                <a:uFill>
                  <a:solidFill>
                    <a:srgbClr val="00A79D"/>
                  </a:solidFill>
                </a:uFill>
                <a:latin typeface="Calibri"/>
                <a:cs typeface="Calibri"/>
                <a:hlinkClick r:id="rId2"/>
              </a:rPr>
              <a:t>Industry</a:t>
            </a:r>
            <a:r>
              <a:rPr sz="2800" b="1" u="heavy" spc="-80" dirty="0">
                <a:solidFill>
                  <a:srgbClr val="00A79D"/>
                </a:solidFill>
                <a:uFill>
                  <a:solidFill>
                    <a:srgbClr val="00A79D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2800" b="1" u="heavy" dirty="0">
                <a:solidFill>
                  <a:srgbClr val="00A79D"/>
                </a:solidFill>
                <a:uFill>
                  <a:solidFill>
                    <a:srgbClr val="00A79D"/>
                  </a:solidFill>
                </a:uFill>
                <a:latin typeface="Calibri"/>
                <a:cs typeface="Calibri"/>
                <a:hlinkClick r:id="rId2"/>
              </a:rPr>
              <a:t>Collaboration</a:t>
            </a:r>
            <a:r>
              <a:rPr sz="2800" b="1" u="heavy" spc="-80" dirty="0">
                <a:solidFill>
                  <a:srgbClr val="00A79D"/>
                </a:solidFill>
                <a:uFill>
                  <a:solidFill>
                    <a:srgbClr val="00A79D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2800" b="1" u="heavy" dirty="0">
                <a:solidFill>
                  <a:srgbClr val="00A79D"/>
                </a:solidFill>
                <a:uFill>
                  <a:solidFill>
                    <a:srgbClr val="00A79D"/>
                  </a:solidFill>
                </a:uFill>
                <a:latin typeface="Calibri"/>
                <a:cs typeface="Calibri"/>
                <a:hlinkClick r:id="rId2"/>
              </a:rPr>
              <a:t>Programme</a:t>
            </a:r>
            <a:r>
              <a:rPr sz="2800" b="1" u="heavy" spc="-75" dirty="0">
                <a:solidFill>
                  <a:srgbClr val="00A79D"/>
                </a:solidFill>
                <a:uFill>
                  <a:solidFill>
                    <a:srgbClr val="00A79D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2800" b="1" u="heavy" dirty="0">
                <a:solidFill>
                  <a:srgbClr val="00A79D"/>
                </a:solidFill>
                <a:uFill>
                  <a:solidFill>
                    <a:srgbClr val="00A79D"/>
                  </a:solidFill>
                </a:uFill>
                <a:latin typeface="Calibri"/>
                <a:cs typeface="Calibri"/>
                <a:hlinkClick r:id="rId2"/>
              </a:rPr>
              <a:t>(ICP)</a:t>
            </a:r>
            <a:r>
              <a:rPr sz="2800" b="1" u="heavy" spc="-70" dirty="0">
                <a:solidFill>
                  <a:srgbClr val="00A79D"/>
                </a:solidFill>
                <a:uFill>
                  <a:solidFill>
                    <a:srgbClr val="00A79D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2800" b="1" u="heavy" spc="-20" dirty="0">
                <a:solidFill>
                  <a:srgbClr val="00A79D"/>
                </a:solidFill>
                <a:uFill>
                  <a:solidFill>
                    <a:srgbClr val="00A79D"/>
                  </a:solidFill>
                </a:uFill>
                <a:latin typeface="Calibri"/>
                <a:cs typeface="Calibri"/>
                <a:hlinkClick r:id="rId2"/>
              </a:rPr>
              <a:t>202</a:t>
            </a:r>
            <a:r>
              <a:rPr lang="en-GB" sz="2800" b="1" u="heavy" spc="-20" dirty="0">
                <a:solidFill>
                  <a:srgbClr val="00A79D"/>
                </a:solidFill>
                <a:uFill>
                  <a:solidFill>
                    <a:srgbClr val="00A79D"/>
                  </a:solidFill>
                </a:uFill>
                <a:latin typeface="Calibri"/>
                <a:cs typeface="Calibri"/>
                <a:hlinkClick r:id="rId2"/>
              </a:rPr>
              <a:t>3</a:t>
            </a:r>
            <a:endParaRPr sz="2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2400" dirty="0">
                <a:solidFill>
                  <a:schemeClr val="tx1"/>
                </a:solidFill>
                <a:latin typeface="Calibri"/>
                <a:cs typeface="Calibri"/>
              </a:rPr>
              <a:t>Focused</a:t>
            </a:r>
            <a:r>
              <a:rPr sz="2400" spc="-4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tx1"/>
                </a:solidFill>
                <a:latin typeface="Calibri"/>
                <a:cs typeface="Calibri"/>
              </a:rPr>
              <a:t>on</a:t>
            </a:r>
            <a:r>
              <a:rPr sz="2400" spc="-2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sz="2400" spc="-25" dirty="0">
                <a:solidFill>
                  <a:schemeClr val="tx1"/>
                </a:solidFill>
                <a:latin typeface="Calibri"/>
                <a:cs typeface="Calibri"/>
              </a:rPr>
              <a:t>short term (1</a:t>
            </a:r>
            <a:r>
              <a:rPr lang="en-GB" sz="2400" spc="-25" baseline="30000" dirty="0">
                <a:solidFill>
                  <a:schemeClr val="tx1"/>
                </a:solidFill>
                <a:latin typeface="Calibri"/>
                <a:cs typeface="Calibri"/>
              </a:rPr>
              <a:t>st</a:t>
            </a:r>
            <a:r>
              <a:rPr lang="en-GB" sz="2400" spc="-25" dirty="0">
                <a:solidFill>
                  <a:schemeClr val="tx1"/>
                </a:solidFill>
                <a:latin typeface="Calibri"/>
                <a:cs typeface="Calibri"/>
              </a:rPr>
              <a:t> October 2023 - 29</a:t>
            </a:r>
            <a:r>
              <a:rPr lang="en-GB" sz="2400" spc="-25" baseline="30000" dirty="0">
                <a:solidFill>
                  <a:schemeClr val="tx1"/>
                </a:solidFill>
                <a:latin typeface="Calibri"/>
                <a:cs typeface="Calibri"/>
              </a:rPr>
              <a:t>th</a:t>
            </a:r>
            <a:r>
              <a:rPr lang="en-GB" sz="2400" spc="-25" dirty="0">
                <a:solidFill>
                  <a:schemeClr val="tx1"/>
                </a:solidFill>
                <a:latin typeface="Calibri"/>
                <a:cs typeface="Calibri"/>
              </a:rPr>
              <a:t> February 2024), </a:t>
            </a:r>
            <a:r>
              <a:rPr sz="2400" spc="-10" dirty="0">
                <a:solidFill>
                  <a:schemeClr val="tx1"/>
                </a:solidFill>
                <a:latin typeface="Calibri"/>
                <a:cs typeface="Calibri"/>
              </a:rPr>
              <a:t>collaborative</a:t>
            </a:r>
            <a:r>
              <a:rPr sz="2400" spc="-2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tx1"/>
                </a:solidFill>
                <a:latin typeface="Calibri"/>
                <a:cs typeface="Calibri"/>
              </a:rPr>
              <a:t>RD&amp;I</a:t>
            </a:r>
            <a:r>
              <a:rPr sz="2400" spc="-3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tx1"/>
                </a:solidFill>
                <a:latin typeface="Calibri"/>
                <a:cs typeface="Calibri"/>
              </a:rPr>
              <a:t>projects</a:t>
            </a:r>
            <a:r>
              <a:rPr sz="2400" spc="-3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sz="2400" spc="-35" dirty="0">
                <a:solidFill>
                  <a:schemeClr val="tx1"/>
                </a:solidFill>
                <a:latin typeface="Calibri"/>
                <a:cs typeface="Calibri"/>
              </a:rPr>
              <a:t>that</a:t>
            </a:r>
            <a:r>
              <a:rPr lang="en-GB" sz="2400" dirty="0">
                <a:solidFill>
                  <a:schemeClr val="tx1"/>
                </a:solidFill>
                <a:latin typeface="Calibri"/>
                <a:cs typeface="Calibri"/>
              </a:rPr>
              <a:t> should explore innovative ideas with a focus on technology translation. </a:t>
            </a:r>
            <a:r>
              <a:rPr lang="en-GB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Projects must: </a:t>
            </a:r>
          </a:p>
          <a:p>
            <a:pPr marL="355600" indent="-342900">
              <a:spcBef>
                <a:spcPts val="72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</a:rPr>
              <a:t>B</a:t>
            </a:r>
            <a:r>
              <a:rPr lang="en-GB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 between £75k-£125k and </a:t>
            </a:r>
            <a:r>
              <a:rPr lang="en-GB" sz="2400" b="0" i="0" dirty="0">
                <a:solidFill>
                  <a:schemeClr val="tx1"/>
                </a:solidFill>
                <a:effectLst/>
                <a:latin typeface="Calibri"/>
                <a:cs typeface="Calibri"/>
              </a:rPr>
              <a:t>i</a:t>
            </a:r>
            <a:r>
              <a:rPr lang="en-GB" sz="2400" dirty="0">
                <a:solidFill>
                  <a:schemeClr val="tx1"/>
                </a:solidFill>
                <a:latin typeface="Calibri"/>
                <a:cs typeface="Calibri"/>
              </a:rPr>
              <a:t>ncur costs within the project’s duration </a:t>
            </a: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</a:rPr>
              <a:t>M</a:t>
            </a:r>
            <a:r>
              <a:rPr lang="en-GB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ust include at least one business and at least one university or RTO, </a:t>
            </a: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</a:rPr>
              <a:t>C</a:t>
            </a:r>
            <a:r>
              <a:rPr lang="en-GB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arry out the work and intend to exploit the results in the UK, </a:t>
            </a: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</a:rPr>
              <a:t>B</a:t>
            </a:r>
            <a:r>
              <a:rPr lang="en-GB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 a new project or activity that has not already started, </a:t>
            </a: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</a:rPr>
              <a:t>M</a:t>
            </a:r>
            <a:r>
              <a:rPr lang="en-GB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ust run between the 1</a:t>
            </a:r>
            <a:r>
              <a:rPr lang="en-GB" sz="2400" b="0" i="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</a:t>
            </a:r>
            <a:r>
              <a:rPr lang="en-GB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of October 2023 – 29</a:t>
            </a:r>
            <a:r>
              <a:rPr lang="en-GB" sz="2400" b="0" i="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</a:t>
            </a:r>
            <a:r>
              <a:rPr lang="en-GB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February 2024,</a:t>
            </a:r>
          </a:p>
          <a:p>
            <a:pPr marL="12700">
              <a:spcBef>
                <a:spcPts val="720"/>
              </a:spcBef>
            </a:pPr>
            <a:r>
              <a:rPr lang="en-GB" sz="2400" b="1" i="1" dirty="0">
                <a:solidFill>
                  <a:schemeClr val="tx1"/>
                </a:solidFill>
                <a:latin typeface="Calibri"/>
                <a:cs typeface="Calibri"/>
              </a:rPr>
              <a:t>Participation of Royce partners &amp; facilities in projects is optional but strongly encouraged.</a:t>
            </a:r>
          </a:p>
          <a:p>
            <a:pPr marL="12700"/>
            <a:endParaRPr lang="en-GB" sz="10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12700" algn="r"/>
            <a:r>
              <a:rPr lang="en-GB" sz="2400" dirty="0">
                <a:solidFill>
                  <a:schemeClr val="tx1"/>
                </a:solidFill>
                <a:latin typeface="Calibri"/>
                <a:cs typeface="Calibri"/>
              </a:rPr>
              <a:t>It is anticipated that a minimum of £2M of funding will be awarded.</a:t>
            </a:r>
          </a:p>
          <a:p>
            <a:pPr marL="12700" algn="r">
              <a:lnSpc>
                <a:spcPct val="100000"/>
              </a:lnSpc>
              <a:spcBef>
                <a:spcPts val="720"/>
              </a:spcBef>
            </a:pPr>
            <a:endParaRPr lang="en-GB" sz="1000" b="1" i="1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12700" algn="r">
              <a:lnSpc>
                <a:spcPct val="100000"/>
              </a:lnSpc>
            </a:pPr>
            <a:r>
              <a:rPr lang="en-GB" sz="2400" b="1" i="1" dirty="0">
                <a:solidFill>
                  <a:schemeClr val="tx1"/>
                </a:solidFill>
                <a:latin typeface="Calibri"/>
                <a:cs typeface="Calibri"/>
              </a:rPr>
              <a:t>Application</a:t>
            </a:r>
            <a:r>
              <a:rPr lang="en-GB" sz="2400" b="1" i="1" spc="-4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sz="2400" b="1" i="1" dirty="0">
                <a:solidFill>
                  <a:schemeClr val="tx1"/>
                </a:solidFill>
                <a:latin typeface="Calibri"/>
                <a:cs typeface="Calibri"/>
              </a:rPr>
              <a:t>Deadline:</a:t>
            </a:r>
            <a:r>
              <a:rPr lang="en-GB" sz="2400" b="1" i="1" spc="-3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sz="2400" b="1" i="1" dirty="0">
                <a:solidFill>
                  <a:schemeClr val="tx1"/>
                </a:solidFill>
                <a:latin typeface="Calibri"/>
                <a:cs typeface="Calibri"/>
              </a:rPr>
              <a:t>5pm,</a:t>
            </a:r>
            <a:r>
              <a:rPr lang="en-GB" sz="2400" b="1" i="1" spc="-3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sz="2400" b="1" i="1" dirty="0">
                <a:solidFill>
                  <a:schemeClr val="tx1"/>
                </a:solidFill>
                <a:latin typeface="Calibri"/>
                <a:cs typeface="Calibri"/>
              </a:rPr>
              <a:t>30</a:t>
            </a:r>
            <a:r>
              <a:rPr lang="en-GB" sz="2400" b="1" i="1" baseline="30000" dirty="0">
                <a:solidFill>
                  <a:schemeClr val="tx1"/>
                </a:solidFill>
                <a:latin typeface="Calibri"/>
                <a:cs typeface="Calibri"/>
              </a:rPr>
              <a:t>th</a:t>
            </a:r>
            <a:r>
              <a:rPr lang="en-GB" sz="2400" b="1" i="1" dirty="0">
                <a:solidFill>
                  <a:schemeClr val="tx1"/>
                </a:solidFill>
                <a:latin typeface="Calibri"/>
                <a:cs typeface="Calibri"/>
              </a:rPr>
              <a:t> June 2023</a:t>
            </a:r>
            <a:endParaRPr sz="31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4476750" algn="r">
              <a:lnSpc>
                <a:spcPct val="100000"/>
              </a:lnSpc>
            </a:pPr>
            <a:r>
              <a:rPr sz="2400" b="1" i="1" dirty="0">
                <a:solidFill>
                  <a:schemeClr val="tx1"/>
                </a:solidFill>
                <a:latin typeface="Calibri"/>
                <a:cs typeface="Calibri"/>
              </a:rPr>
              <a:t>Further</a:t>
            </a:r>
            <a:r>
              <a:rPr sz="2400" b="1" i="1" spc="-5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chemeClr val="tx1"/>
                </a:solidFill>
                <a:latin typeface="Calibri"/>
                <a:cs typeface="Calibri"/>
              </a:rPr>
              <a:t>details</a:t>
            </a:r>
            <a:r>
              <a:rPr sz="2400" b="1" i="1" spc="-4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chemeClr val="tx1"/>
                </a:solidFill>
                <a:latin typeface="Calibri"/>
                <a:cs typeface="Calibri"/>
              </a:rPr>
              <a:t>available</a:t>
            </a:r>
            <a:r>
              <a:rPr sz="2400" b="1" i="1" spc="-5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chemeClr val="tx1"/>
                </a:solidFill>
                <a:latin typeface="Calibri"/>
                <a:cs typeface="Calibri"/>
              </a:rPr>
              <a:t>on</a:t>
            </a:r>
            <a:r>
              <a:rPr sz="2400" b="1" i="1" spc="-5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chemeClr val="tx1"/>
                </a:solidFill>
                <a:latin typeface="Calibri"/>
                <a:cs typeface="Calibri"/>
              </a:rPr>
              <a:t>the</a:t>
            </a:r>
            <a:r>
              <a:rPr sz="2400" b="1" i="1" spc="-7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400" b="1" i="1" u="heavy" dirty="0">
                <a:solidFill>
                  <a:srgbClr val="00A79D"/>
                </a:solidFill>
                <a:uFill>
                  <a:solidFill>
                    <a:srgbClr val="00A79D"/>
                  </a:solidFill>
                </a:uFill>
                <a:latin typeface="Calibri"/>
                <a:cs typeface="Calibri"/>
                <a:hlinkClick r:id="rId2"/>
              </a:rPr>
              <a:t>Royce</a:t>
            </a:r>
            <a:r>
              <a:rPr sz="2400" b="1" i="1" u="heavy" spc="-50" dirty="0">
                <a:solidFill>
                  <a:srgbClr val="00A79D"/>
                </a:solidFill>
                <a:uFill>
                  <a:solidFill>
                    <a:srgbClr val="00A79D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2400" b="1" i="1" u="heavy" spc="-10" dirty="0">
                <a:solidFill>
                  <a:srgbClr val="00A79D"/>
                </a:solidFill>
                <a:uFill>
                  <a:solidFill>
                    <a:srgbClr val="00A79D"/>
                  </a:solidFill>
                </a:uFill>
                <a:latin typeface="Calibri"/>
                <a:cs typeface="Calibri"/>
                <a:hlinkClick r:id="rId2"/>
              </a:rPr>
              <a:t>Website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6D74A22F-16EC-87E9-D5E3-DC460B91348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358282E-8591-02B8-E663-D2288E7AA10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918" r="11669"/>
          <a:stretch/>
        </p:blipFill>
        <p:spPr>
          <a:xfrm>
            <a:off x="0" y="0"/>
            <a:ext cx="7966710" cy="6858000"/>
          </a:xfrm>
          <a:prstGeom prst="rect">
            <a:avLst/>
          </a:prstGeom>
        </p:spPr>
      </p:pic>
      <p:sp>
        <p:nvSpPr>
          <p:cNvPr id="15" name="object 3">
            <a:extLst>
              <a:ext uri="{FF2B5EF4-FFF2-40B4-BE49-F238E27FC236}">
                <a16:creationId xmlns:a16="http://schemas.microsoft.com/office/drawing/2014/main" id="{E9866D3A-C2D0-FE0A-2168-A134E07B44FD}"/>
              </a:ext>
            </a:extLst>
          </p:cNvPr>
          <p:cNvSpPr txBox="1"/>
          <p:nvPr/>
        </p:nvSpPr>
        <p:spPr>
          <a:xfrm>
            <a:off x="7696200" y="1143000"/>
            <a:ext cx="4267200" cy="4144083"/>
          </a:xfrm>
          <a:prstGeom prst="rect">
            <a:avLst/>
          </a:prstGeom>
        </p:spPr>
        <p:txBody>
          <a:bodyPr vert="horz" wrap="square" lIns="0" tIns="121285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955"/>
              </a:spcBef>
            </a:pPr>
            <a:r>
              <a:rPr sz="2800" b="1" u="heavy" dirty="0">
                <a:solidFill>
                  <a:srgbClr val="00A79D"/>
                </a:solidFill>
                <a:uFill>
                  <a:solidFill>
                    <a:srgbClr val="00A79D"/>
                  </a:solidFill>
                </a:uFill>
                <a:latin typeface="Calibri"/>
                <a:cs typeface="Calibri"/>
                <a:hlinkClick r:id="rId3"/>
              </a:rPr>
              <a:t>Royce</a:t>
            </a:r>
            <a:r>
              <a:rPr sz="2800" b="1" u="heavy" spc="-85" dirty="0">
                <a:solidFill>
                  <a:srgbClr val="00A79D"/>
                </a:solidFill>
                <a:uFill>
                  <a:solidFill>
                    <a:srgbClr val="00A79D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sz="2800" b="1" u="heavy" dirty="0">
                <a:solidFill>
                  <a:srgbClr val="00A79D"/>
                </a:solidFill>
                <a:uFill>
                  <a:solidFill>
                    <a:srgbClr val="00A79D"/>
                  </a:solidFill>
                </a:uFill>
                <a:latin typeface="Calibri"/>
                <a:cs typeface="Calibri"/>
                <a:hlinkClick r:id="rId3"/>
              </a:rPr>
              <a:t>Industry</a:t>
            </a:r>
            <a:r>
              <a:rPr sz="2800" b="1" u="heavy" spc="-80" dirty="0">
                <a:solidFill>
                  <a:srgbClr val="00A79D"/>
                </a:solidFill>
                <a:uFill>
                  <a:solidFill>
                    <a:srgbClr val="00A79D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sz="2800" b="1" u="heavy" dirty="0">
                <a:solidFill>
                  <a:srgbClr val="00A79D"/>
                </a:solidFill>
                <a:uFill>
                  <a:solidFill>
                    <a:srgbClr val="00A79D"/>
                  </a:solidFill>
                </a:uFill>
                <a:latin typeface="Calibri"/>
                <a:cs typeface="Calibri"/>
                <a:hlinkClick r:id="rId3"/>
              </a:rPr>
              <a:t>Collaboration</a:t>
            </a:r>
            <a:r>
              <a:rPr sz="2800" b="1" u="heavy" spc="-80" dirty="0">
                <a:solidFill>
                  <a:srgbClr val="00A79D"/>
                </a:solidFill>
                <a:uFill>
                  <a:solidFill>
                    <a:srgbClr val="00A79D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sz="2800" b="1" u="heavy" dirty="0">
                <a:solidFill>
                  <a:srgbClr val="00A79D"/>
                </a:solidFill>
                <a:uFill>
                  <a:solidFill>
                    <a:srgbClr val="00A79D"/>
                  </a:solidFill>
                </a:uFill>
                <a:latin typeface="Calibri"/>
                <a:cs typeface="Calibri"/>
                <a:hlinkClick r:id="rId3"/>
              </a:rPr>
              <a:t>Programme</a:t>
            </a:r>
            <a:r>
              <a:rPr sz="2800" b="1" u="heavy" spc="-75" dirty="0">
                <a:solidFill>
                  <a:srgbClr val="00A79D"/>
                </a:solidFill>
                <a:uFill>
                  <a:solidFill>
                    <a:srgbClr val="00A79D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sz="2800" b="1" u="heavy" dirty="0">
                <a:solidFill>
                  <a:srgbClr val="00A79D"/>
                </a:solidFill>
                <a:uFill>
                  <a:solidFill>
                    <a:srgbClr val="00A79D"/>
                  </a:solidFill>
                </a:uFill>
                <a:latin typeface="Calibri"/>
                <a:cs typeface="Calibri"/>
                <a:hlinkClick r:id="rId3"/>
              </a:rPr>
              <a:t>(ICP)</a:t>
            </a:r>
            <a:r>
              <a:rPr sz="2800" b="1" u="heavy" spc="-70" dirty="0">
                <a:solidFill>
                  <a:srgbClr val="00A79D"/>
                </a:solidFill>
                <a:uFill>
                  <a:solidFill>
                    <a:srgbClr val="00A79D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sz="2800" b="1" u="heavy" spc="-20" dirty="0">
                <a:solidFill>
                  <a:srgbClr val="00A79D"/>
                </a:solidFill>
                <a:uFill>
                  <a:solidFill>
                    <a:srgbClr val="00A79D"/>
                  </a:solidFill>
                </a:uFill>
                <a:latin typeface="Calibri"/>
                <a:cs typeface="Calibri"/>
                <a:hlinkClick r:id="rId3"/>
              </a:rPr>
              <a:t>202</a:t>
            </a:r>
            <a:r>
              <a:rPr lang="en-GB" sz="2800" b="1" u="heavy" spc="-20" dirty="0">
                <a:solidFill>
                  <a:srgbClr val="00A79D"/>
                </a:solidFill>
                <a:uFill>
                  <a:solidFill>
                    <a:srgbClr val="00A79D"/>
                  </a:solidFill>
                </a:uFill>
                <a:latin typeface="Calibri"/>
                <a:cs typeface="Calibri"/>
                <a:hlinkClick r:id="rId3"/>
              </a:rPr>
              <a:t>3</a:t>
            </a:r>
            <a:endParaRPr sz="2800" dirty="0">
              <a:latin typeface="Calibri"/>
              <a:cs typeface="Calibri"/>
            </a:endParaRPr>
          </a:p>
          <a:p>
            <a:pPr marL="12700" algn="r">
              <a:lnSpc>
                <a:spcPct val="100000"/>
              </a:lnSpc>
              <a:spcBef>
                <a:spcPts val="720"/>
              </a:spcBef>
            </a:pPr>
            <a:endParaRPr lang="en-GB" sz="24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12700" algn="r">
              <a:spcBef>
                <a:spcPts val="720"/>
              </a:spcBef>
            </a:pPr>
            <a:r>
              <a:rPr lang="en-GB" sz="2400" b="1" i="1" dirty="0">
                <a:solidFill>
                  <a:schemeClr val="tx1"/>
                </a:solidFill>
                <a:latin typeface="Calibri"/>
                <a:cs typeface="Calibri"/>
              </a:rPr>
              <a:t>Further</a:t>
            </a:r>
            <a:r>
              <a:rPr lang="en-GB" sz="2400" b="1" i="1" spc="-5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sz="2400" b="1" i="1" dirty="0">
                <a:solidFill>
                  <a:schemeClr val="tx1"/>
                </a:solidFill>
                <a:latin typeface="Calibri"/>
                <a:cs typeface="Calibri"/>
              </a:rPr>
              <a:t>details</a:t>
            </a:r>
            <a:r>
              <a:rPr lang="en-GB" sz="2400" b="1" i="1" spc="-4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sz="2400" b="1" i="1" dirty="0">
                <a:solidFill>
                  <a:schemeClr val="tx1"/>
                </a:solidFill>
                <a:latin typeface="Calibri"/>
                <a:cs typeface="Calibri"/>
              </a:rPr>
              <a:t>available</a:t>
            </a:r>
            <a:r>
              <a:rPr lang="en-GB" sz="2400" b="1" i="1" spc="-5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sz="2400" b="1" i="1" dirty="0">
                <a:solidFill>
                  <a:schemeClr val="tx1"/>
                </a:solidFill>
                <a:latin typeface="Calibri"/>
                <a:cs typeface="Calibri"/>
              </a:rPr>
              <a:t>on</a:t>
            </a:r>
            <a:r>
              <a:rPr lang="en-GB" sz="2400" b="1" i="1" spc="-5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sz="2400" b="1" i="1" dirty="0">
                <a:solidFill>
                  <a:schemeClr val="tx1"/>
                </a:solidFill>
                <a:latin typeface="Calibri"/>
                <a:cs typeface="Calibri"/>
              </a:rPr>
              <a:t>the</a:t>
            </a:r>
            <a:r>
              <a:rPr lang="en-GB" sz="2400" b="1" i="1" spc="-7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sz="2400" b="1" i="1" u="heavy" dirty="0">
                <a:solidFill>
                  <a:srgbClr val="00A79D"/>
                </a:solidFill>
                <a:uFill>
                  <a:solidFill>
                    <a:srgbClr val="00A79D"/>
                  </a:solidFill>
                </a:uFill>
                <a:latin typeface="Calibri"/>
                <a:cs typeface="Calibri"/>
                <a:hlinkClick r:id="rId3"/>
              </a:rPr>
              <a:t>Royce</a:t>
            </a:r>
            <a:r>
              <a:rPr lang="en-GB" sz="2400" b="1" i="1" u="heavy" spc="-50" dirty="0">
                <a:solidFill>
                  <a:srgbClr val="00A79D"/>
                </a:solidFill>
                <a:uFill>
                  <a:solidFill>
                    <a:srgbClr val="00A79D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lang="en-GB" sz="2400" b="1" i="1" u="heavy" spc="-10" dirty="0">
                <a:solidFill>
                  <a:srgbClr val="00A79D"/>
                </a:solidFill>
                <a:uFill>
                  <a:solidFill>
                    <a:srgbClr val="00A79D"/>
                  </a:solidFill>
                </a:uFill>
                <a:latin typeface="Calibri"/>
                <a:cs typeface="Calibri"/>
                <a:hlinkClick r:id="rId3"/>
              </a:rPr>
              <a:t>Website</a:t>
            </a:r>
            <a:endParaRPr lang="en-GB" sz="2400" dirty="0">
              <a:latin typeface="Calibri"/>
              <a:cs typeface="Calibri"/>
            </a:endParaRPr>
          </a:p>
          <a:p>
            <a:pPr marL="12700" algn="r">
              <a:lnSpc>
                <a:spcPct val="100000"/>
              </a:lnSpc>
              <a:spcBef>
                <a:spcPts val="720"/>
              </a:spcBef>
            </a:pPr>
            <a:endParaRPr lang="en-GB" sz="24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12700" algn="r">
              <a:lnSpc>
                <a:spcPct val="100000"/>
              </a:lnSpc>
              <a:spcBef>
                <a:spcPts val="720"/>
              </a:spcBef>
            </a:pPr>
            <a:endParaRPr lang="en-GB" sz="1000" b="1" i="1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12700" algn="r">
              <a:lnSpc>
                <a:spcPct val="100000"/>
              </a:lnSpc>
            </a:pPr>
            <a:r>
              <a:rPr lang="en-GB" sz="2400" b="1" i="1" dirty="0">
                <a:solidFill>
                  <a:schemeClr val="tx1"/>
                </a:solidFill>
                <a:latin typeface="Calibri"/>
                <a:cs typeface="Calibri"/>
              </a:rPr>
              <a:t>Application</a:t>
            </a:r>
            <a:r>
              <a:rPr lang="en-GB" sz="2400" b="1" i="1" spc="-4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sz="2400" b="1" i="1" dirty="0">
                <a:solidFill>
                  <a:schemeClr val="tx1"/>
                </a:solidFill>
                <a:latin typeface="Calibri"/>
                <a:cs typeface="Calibri"/>
              </a:rPr>
              <a:t>Deadline:</a:t>
            </a:r>
            <a:r>
              <a:rPr lang="en-GB" sz="2400" b="1" i="1" spc="-3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</a:p>
          <a:p>
            <a:pPr marL="12700" algn="r">
              <a:lnSpc>
                <a:spcPct val="100000"/>
              </a:lnSpc>
            </a:pPr>
            <a:r>
              <a:rPr lang="en-GB" sz="2400" b="1" i="1" dirty="0">
                <a:solidFill>
                  <a:schemeClr val="tx1"/>
                </a:solidFill>
                <a:latin typeface="Calibri"/>
                <a:cs typeface="Calibri"/>
              </a:rPr>
              <a:t>5pm,</a:t>
            </a:r>
            <a:r>
              <a:rPr lang="en-GB" sz="2400" b="1" i="1" spc="-3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sz="2400" b="1" i="1" dirty="0">
                <a:solidFill>
                  <a:schemeClr val="tx1"/>
                </a:solidFill>
                <a:latin typeface="Calibri"/>
                <a:cs typeface="Calibri"/>
              </a:rPr>
              <a:t>30</a:t>
            </a:r>
            <a:r>
              <a:rPr lang="en-GB" sz="2400" b="1" i="1" baseline="30000" dirty="0">
                <a:solidFill>
                  <a:schemeClr val="tx1"/>
                </a:solidFill>
                <a:latin typeface="Calibri"/>
                <a:cs typeface="Calibri"/>
              </a:rPr>
              <a:t>th</a:t>
            </a:r>
            <a:r>
              <a:rPr lang="en-GB" sz="2400" b="1" i="1" dirty="0">
                <a:solidFill>
                  <a:schemeClr val="tx1"/>
                </a:solidFill>
                <a:latin typeface="Calibri"/>
                <a:cs typeface="Calibri"/>
              </a:rPr>
              <a:t> June 2023</a:t>
            </a:r>
            <a:endParaRPr sz="31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3498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03452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46100">
              <a:lnSpc>
                <a:spcPct val="100000"/>
              </a:lnSpc>
              <a:spcBef>
                <a:spcPts val="100"/>
              </a:spcBef>
            </a:pPr>
            <a:r>
              <a:rPr lang="en-GB" spc="-10" dirty="0"/>
              <a:t>Who Can Participate: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474345" y="654929"/>
            <a:ext cx="11560176" cy="5426486"/>
          </a:xfrm>
          <a:prstGeom prst="rect">
            <a:avLst/>
          </a:prstGeom>
        </p:spPr>
        <p:txBody>
          <a:bodyPr vert="horz" wrap="square" lIns="0" tIns="1212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lang="en-GB" sz="2400" dirty="0">
                <a:solidFill>
                  <a:schemeClr val="tx1"/>
                </a:solidFill>
                <a:latin typeface="Calibri"/>
                <a:cs typeface="Calibri"/>
              </a:rPr>
              <a:t>To collaborate or lead, you must be one of the following:</a:t>
            </a: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endParaRPr lang="en-GB" sz="24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tx1"/>
                </a:solidFill>
                <a:latin typeface="Calibri"/>
                <a:cs typeface="Calibri"/>
              </a:rPr>
              <a:t>Academic institution</a:t>
            </a: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tx1"/>
                </a:solidFill>
                <a:latin typeface="Calibri"/>
                <a:cs typeface="Calibri"/>
              </a:rPr>
              <a:t>Research and technology organisation (RTO),</a:t>
            </a: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tx1"/>
                </a:solidFill>
                <a:latin typeface="Calibri"/>
                <a:cs typeface="Calibri"/>
              </a:rPr>
              <a:t>Charity or not for profit organisation</a:t>
            </a: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tx1"/>
                </a:solidFill>
                <a:latin typeface="Calibri"/>
                <a:cs typeface="Calibri"/>
              </a:rPr>
              <a:t>Business of any size</a:t>
            </a: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endParaRPr lang="en-GB" sz="24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lang="en-GB" sz="2400" dirty="0">
                <a:solidFill>
                  <a:schemeClr val="tx1"/>
                </a:solidFill>
                <a:latin typeface="Calibri"/>
                <a:cs typeface="Calibri"/>
              </a:rPr>
              <a:t>UK registered companies may participate and claim funding. International companies are eligible for participation but cannot claim funding</a:t>
            </a:r>
            <a:r>
              <a:rPr lang="en-GB" sz="2400">
                <a:solidFill>
                  <a:schemeClr val="tx1"/>
                </a:solidFill>
                <a:latin typeface="Calibri"/>
                <a:cs typeface="Calibri"/>
              </a:rPr>
              <a:t>. </a:t>
            </a: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endParaRPr lang="en-GB" sz="24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12700"/>
            <a:endParaRPr lang="en-GB" sz="10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12700" algn="r">
              <a:lnSpc>
                <a:spcPct val="100000"/>
              </a:lnSpc>
            </a:pPr>
            <a:r>
              <a:rPr lang="en-GB" sz="2400" b="1" i="1" dirty="0">
                <a:solidFill>
                  <a:schemeClr val="tx1"/>
                </a:solidFill>
                <a:latin typeface="Calibri"/>
                <a:cs typeface="Calibri"/>
              </a:rPr>
              <a:t>Application</a:t>
            </a:r>
            <a:r>
              <a:rPr lang="en-GB" sz="2400" b="1" i="1" spc="-4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sz="2400" b="1" i="1" dirty="0">
                <a:solidFill>
                  <a:schemeClr val="tx1"/>
                </a:solidFill>
                <a:latin typeface="Calibri"/>
                <a:cs typeface="Calibri"/>
              </a:rPr>
              <a:t>Deadline:</a:t>
            </a:r>
            <a:r>
              <a:rPr lang="en-GB" sz="2400" b="1" i="1" spc="-3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sz="2400" b="1" i="1" dirty="0">
                <a:solidFill>
                  <a:schemeClr val="tx1"/>
                </a:solidFill>
                <a:latin typeface="Calibri"/>
                <a:cs typeface="Calibri"/>
              </a:rPr>
              <a:t>5pm,</a:t>
            </a:r>
            <a:r>
              <a:rPr lang="en-GB" sz="2400" b="1" i="1" spc="-3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sz="2400" b="1" i="1" dirty="0">
                <a:solidFill>
                  <a:schemeClr val="tx1"/>
                </a:solidFill>
                <a:latin typeface="Calibri"/>
                <a:cs typeface="Calibri"/>
              </a:rPr>
              <a:t>30</a:t>
            </a:r>
            <a:r>
              <a:rPr lang="en-GB" sz="2400" b="1" i="1" baseline="30000" dirty="0">
                <a:solidFill>
                  <a:schemeClr val="tx1"/>
                </a:solidFill>
                <a:latin typeface="Calibri"/>
                <a:cs typeface="Calibri"/>
              </a:rPr>
              <a:t>th</a:t>
            </a:r>
            <a:r>
              <a:rPr lang="en-GB" sz="2400" b="1" i="1" dirty="0">
                <a:solidFill>
                  <a:schemeClr val="tx1"/>
                </a:solidFill>
                <a:latin typeface="Calibri"/>
                <a:cs typeface="Calibri"/>
              </a:rPr>
              <a:t> June 2023</a:t>
            </a:r>
            <a:endParaRPr sz="31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4476750" algn="r">
              <a:lnSpc>
                <a:spcPct val="100000"/>
              </a:lnSpc>
            </a:pPr>
            <a:r>
              <a:rPr sz="2400" b="1" i="1" dirty="0">
                <a:solidFill>
                  <a:schemeClr val="tx1"/>
                </a:solidFill>
                <a:latin typeface="Calibri"/>
                <a:cs typeface="Calibri"/>
              </a:rPr>
              <a:t>Further</a:t>
            </a:r>
            <a:r>
              <a:rPr sz="2400" b="1" i="1" spc="-5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chemeClr val="tx1"/>
                </a:solidFill>
                <a:latin typeface="Calibri"/>
                <a:cs typeface="Calibri"/>
              </a:rPr>
              <a:t>details</a:t>
            </a:r>
            <a:r>
              <a:rPr sz="2400" b="1" i="1" spc="-4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chemeClr val="tx1"/>
                </a:solidFill>
                <a:latin typeface="Calibri"/>
                <a:cs typeface="Calibri"/>
              </a:rPr>
              <a:t>available</a:t>
            </a:r>
            <a:r>
              <a:rPr sz="2400" b="1" i="1" spc="-5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chemeClr val="tx1"/>
                </a:solidFill>
                <a:latin typeface="Calibri"/>
                <a:cs typeface="Calibri"/>
              </a:rPr>
              <a:t>on</a:t>
            </a:r>
            <a:r>
              <a:rPr sz="2400" b="1" i="1" spc="-5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chemeClr val="tx1"/>
                </a:solidFill>
                <a:latin typeface="Calibri"/>
                <a:cs typeface="Calibri"/>
              </a:rPr>
              <a:t>the</a:t>
            </a:r>
            <a:r>
              <a:rPr sz="2400" b="1" i="1" spc="-7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400" b="1" i="1" u="heavy" dirty="0">
                <a:solidFill>
                  <a:srgbClr val="00A79D"/>
                </a:solidFill>
                <a:uFill>
                  <a:solidFill>
                    <a:srgbClr val="00A79D"/>
                  </a:solidFill>
                </a:uFill>
                <a:latin typeface="Calibri"/>
                <a:cs typeface="Calibri"/>
                <a:hlinkClick r:id="rId2"/>
              </a:rPr>
              <a:t>Royce</a:t>
            </a:r>
            <a:r>
              <a:rPr sz="2400" b="1" i="1" u="heavy" spc="-50" dirty="0">
                <a:solidFill>
                  <a:srgbClr val="00A79D"/>
                </a:solidFill>
                <a:uFill>
                  <a:solidFill>
                    <a:srgbClr val="00A79D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2400" b="1" i="1" u="heavy" spc="-10" dirty="0">
                <a:solidFill>
                  <a:srgbClr val="00A79D"/>
                </a:solidFill>
                <a:uFill>
                  <a:solidFill>
                    <a:srgbClr val="00A79D"/>
                  </a:solidFill>
                </a:uFill>
                <a:latin typeface="Calibri"/>
                <a:cs typeface="Calibri"/>
                <a:hlinkClick r:id="rId2"/>
              </a:rPr>
              <a:t>Website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35638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03452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46100">
              <a:lnSpc>
                <a:spcPct val="100000"/>
              </a:lnSpc>
              <a:spcBef>
                <a:spcPts val="100"/>
              </a:spcBef>
            </a:pPr>
            <a:r>
              <a:rPr lang="en-GB" spc="-10" dirty="0"/>
              <a:t>Who Can Participate: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474345" y="654929"/>
            <a:ext cx="11560176" cy="5606022"/>
          </a:xfrm>
          <a:prstGeom prst="rect">
            <a:avLst/>
          </a:prstGeom>
        </p:spPr>
        <p:txBody>
          <a:bodyPr vert="horz" wrap="square" lIns="0" tIns="1212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lang="en-GB" sz="2400" dirty="0">
                <a:solidFill>
                  <a:schemeClr val="tx1"/>
                </a:solidFill>
                <a:latin typeface="Calibri"/>
                <a:cs typeface="Calibri"/>
              </a:rPr>
              <a:t>Project leads can be:</a:t>
            </a: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tx1"/>
                </a:solidFill>
                <a:latin typeface="Calibri"/>
                <a:cs typeface="Calibri"/>
              </a:rPr>
              <a:t>An appropriate senior manager from industry</a:t>
            </a: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tx1"/>
                </a:solidFill>
                <a:latin typeface="Calibri"/>
                <a:cs typeface="Calibri"/>
              </a:rPr>
              <a:t>A researcher holding an academic position (e.g. lecturer or equivalent)</a:t>
            </a: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tx1"/>
                </a:solidFill>
                <a:latin typeface="Calibri"/>
                <a:cs typeface="Calibri"/>
              </a:rPr>
              <a:t>Holders of early career fellowships whereby the university grants you the same stature</a:t>
            </a: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tx1"/>
                </a:solidFill>
                <a:latin typeface="Calibri"/>
                <a:cs typeface="Calibri"/>
              </a:rPr>
              <a:t>as a permanent academic staff member.</a:t>
            </a: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tx1"/>
                </a:solidFill>
                <a:latin typeface="Calibri"/>
                <a:cs typeface="Calibri"/>
              </a:rPr>
              <a:t>University or research and technology organisation technical professional services staff</a:t>
            </a: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tx1"/>
                </a:solidFill>
                <a:latin typeface="Calibri"/>
                <a:cs typeface="Calibri"/>
              </a:rPr>
              <a:t>(e.g. Technical facility experimental leads and technical specialists or equivalent)</a:t>
            </a: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endParaRPr lang="en-GB" sz="24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lang="en-GB" sz="2400" dirty="0">
                <a:solidFill>
                  <a:schemeClr val="tx1"/>
                </a:solidFill>
                <a:latin typeface="Calibri"/>
                <a:cs typeface="Calibri"/>
              </a:rPr>
              <a:t>Postdoctoral fellowships are ineligible.</a:t>
            </a: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lang="en-GB" sz="2400" dirty="0">
                <a:solidFill>
                  <a:schemeClr val="tx1"/>
                </a:solidFill>
                <a:latin typeface="Calibri"/>
                <a:cs typeface="Calibri"/>
              </a:rPr>
              <a:t>Principal Investigators can lead one proposal and collaborate on one additional proposal. </a:t>
            </a:r>
          </a:p>
          <a:p>
            <a:pPr marL="12700" algn="r">
              <a:lnSpc>
                <a:spcPct val="100000"/>
              </a:lnSpc>
              <a:spcBef>
                <a:spcPts val="720"/>
              </a:spcBef>
            </a:pPr>
            <a:endParaRPr lang="en-GB" sz="1000" b="1" i="1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12700" algn="r">
              <a:lnSpc>
                <a:spcPct val="100000"/>
              </a:lnSpc>
            </a:pPr>
            <a:r>
              <a:rPr lang="en-GB" sz="2400" b="1" i="1" dirty="0">
                <a:solidFill>
                  <a:schemeClr val="tx1"/>
                </a:solidFill>
                <a:latin typeface="Calibri"/>
                <a:cs typeface="Calibri"/>
              </a:rPr>
              <a:t>Application</a:t>
            </a:r>
            <a:r>
              <a:rPr lang="en-GB" sz="2400" b="1" i="1" spc="-4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sz="2400" b="1" i="1" dirty="0">
                <a:solidFill>
                  <a:schemeClr val="tx1"/>
                </a:solidFill>
                <a:latin typeface="Calibri"/>
                <a:cs typeface="Calibri"/>
              </a:rPr>
              <a:t>Deadline:</a:t>
            </a:r>
            <a:r>
              <a:rPr lang="en-GB" sz="2400" b="1" i="1" spc="-3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sz="2400" b="1" i="1" dirty="0">
                <a:solidFill>
                  <a:schemeClr val="tx1"/>
                </a:solidFill>
                <a:latin typeface="Calibri"/>
                <a:cs typeface="Calibri"/>
              </a:rPr>
              <a:t>5pm,</a:t>
            </a:r>
            <a:r>
              <a:rPr lang="en-GB" sz="2400" b="1" i="1" spc="-3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sz="2400" b="1" i="1" dirty="0">
                <a:solidFill>
                  <a:schemeClr val="tx1"/>
                </a:solidFill>
                <a:latin typeface="Calibri"/>
                <a:cs typeface="Calibri"/>
              </a:rPr>
              <a:t>30</a:t>
            </a:r>
            <a:r>
              <a:rPr lang="en-GB" sz="2400" b="1" i="1" baseline="30000" dirty="0">
                <a:solidFill>
                  <a:schemeClr val="tx1"/>
                </a:solidFill>
                <a:latin typeface="Calibri"/>
                <a:cs typeface="Calibri"/>
              </a:rPr>
              <a:t>th</a:t>
            </a:r>
            <a:r>
              <a:rPr lang="en-GB" sz="2400" b="1" i="1" dirty="0">
                <a:solidFill>
                  <a:schemeClr val="tx1"/>
                </a:solidFill>
                <a:latin typeface="Calibri"/>
                <a:cs typeface="Calibri"/>
              </a:rPr>
              <a:t> June 2023</a:t>
            </a:r>
            <a:endParaRPr sz="31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4476750" algn="r">
              <a:lnSpc>
                <a:spcPct val="100000"/>
              </a:lnSpc>
            </a:pPr>
            <a:r>
              <a:rPr sz="2400" b="1" i="1" dirty="0">
                <a:solidFill>
                  <a:schemeClr val="tx1"/>
                </a:solidFill>
                <a:latin typeface="Calibri"/>
                <a:cs typeface="Calibri"/>
              </a:rPr>
              <a:t>Further</a:t>
            </a:r>
            <a:r>
              <a:rPr sz="2400" b="1" i="1" spc="-5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chemeClr val="tx1"/>
                </a:solidFill>
                <a:latin typeface="Calibri"/>
                <a:cs typeface="Calibri"/>
              </a:rPr>
              <a:t>details</a:t>
            </a:r>
            <a:r>
              <a:rPr sz="2400" b="1" i="1" spc="-4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chemeClr val="tx1"/>
                </a:solidFill>
                <a:latin typeface="Calibri"/>
                <a:cs typeface="Calibri"/>
              </a:rPr>
              <a:t>available</a:t>
            </a:r>
            <a:r>
              <a:rPr sz="2400" b="1" i="1" spc="-5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chemeClr val="tx1"/>
                </a:solidFill>
                <a:latin typeface="Calibri"/>
                <a:cs typeface="Calibri"/>
              </a:rPr>
              <a:t>on</a:t>
            </a:r>
            <a:r>
              <a:rPr sz="2400" b="1" i="1" spc="-5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chemeClr val="tx1"/>
                </a:solidFill>
                <a:latin typeface="Calibri"/>
                <a:cs typeface="Calibri"/>
              </a:rPr>
              <a:t>the</a:t>
            </a:r>
            <a:r>
              <a:rPr sz="2400" b="1" i="1" spc="-7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400" b="1" i="1" u="heavy" dirty="0">
                <a:solidFill>
                  <a:srgbClr val="00A79D"/>
                </a:solidFill>
                <a:uFill>
                  <a:solidFill>
                    <a:srgbClr val="00A79D"/>
                  </a:solidFill>
                </a:uFill>
                <a:latin typeface="Calibri"/>
                <a:cs typeface="Calibri"/>
                <a:hlinkClick r:id="rId2"/>
              </a:rPr>
              <a:t>Royce</a:t>
            </a:r>
            <a:r>
              <a:rPr sz="2400" b="1" i="1" u="heavy" spc="-50" dirty="0">
                <a:solidFill>
                  <a:srgbClr val="00A79D"/>
                </a:solidFill>
                <a:uFill>
                  <a:solidFill>
                    <a:srgbClr val="00A79D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2400" b="1" i="1" u="heavy" spc="-10" dirty="0">
                <a:solidFill>
                  <a:srgbClr val="00A79D"/>
                </a:solidFill>
                <a:uFill>
                  <a:solidFill>
                    <a:srgbClr val="00A79D"/>
                  </a:solidFill>
                </a:uFill>
                <a:latin typeface="Calibri"/>
                <a:cs typeface="Calibri"/>
                <a:hlinkClick r:id="rId2"/>
              </a:rPr>
              <a:t>Website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9871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9600" y="922019"/>
            <a:ext cx="11582400" cy="524291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 marR="323850">
              <a:lnSpc>
                <a:spcPts val="3000"/>
              </a:lnSpc>
              <a:spcBef>
                <a:spcPts val="500"/>
              </a:spcBef>
            </a:pPr>
            <a:r>
              <a:rPr lang="en-GB" sz="2400" dirty="0">
                <a:solidFill>
                  <a:schemeClr val="tx1"/>
                </a:solidFill>
                <a:latin typeface="Calibri"/>
                <a:cs typeface="Calibri"/>
              </a:rPr>
              <a:t>Projects must fall within the following scope areas:</a:t>
            </a:r>
          </a:p>
          <a:p>
            <a:pPr marL="469900" marR="323850" indent="-457200">
              <a:lnSpc>
                <a:spcPts val="3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tx1"/>
                </a:solidFill>
                <a:latin typeface="Calibri"/>
                <a:cs typeface="Calibri"/>
              </a:rPr>
              <a:t>Hydrogen</a:t>
            </a:r>
          </a:p>
          <a:p>
            <a:pPr marL="469900" marR="323850" indent="-457200">
              <a:lnSpc>
                <a:spcPts val="3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tx1"/>
                </a:solidFill>
                <a:latin typeface="Calibri"/>
                <a:cs typeface="Calibri"/>
              </a:rPr>
              <a:t>Biomaterials, Bioprinting and Bioelectronics</a:t>
            </a:r>
          </a:p>
          <a:p>
            <a:pPr marL="469900" marR="323850" indent="-457200">
              <a:lnSpc>
                <a:spcPts val="3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tx1"/>
                </a:solidFill>
                <a:latin typeface="Calibri"/>
                <a:cs typeface="Calibri"/>
              </a:rPr>
              <a:t>Low-loss electronics</a:t>
            </a:r>
          </a:p>
          <a:p>
            <a:pPr marL="469900" marR="323850" indent="-457200">
              <a:lnSpc>
                <a:spcPts val="3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tx1"/>
                </a:solidFill>
                <a:latin typeface="Calibri"/>
                <a:cs typeface="Calibri"/>
              </a:rPr>
              <a:t>Materials 4.0</a:t>
            </a:r>
          </a:p>
          <a:p>
            <a:pPr marL="469900" marR="323850" indent="-457200">
              <a:lnSpc>
                <a:spcPts val="3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tx1"/>
                </a:solidFill>
                <a:latin typeface="Calibri"/>
                <a:cs typeface="Calibri"/>
              </a:rPr>
              <a:t>Foundation industries</a:t>
            </a:r>
          </a:p>
          <a:p>
            <a:pPr marL="12700" marR="323850">
              <a:lnSpc>
                <a:spcPts val="3000"/>
              </a:lnSpc>
              <a:spcBef>
                <a:spcPts val="500"/>
              </a:spcBef>
            </a:pPr>
            <a:r>
              <a:rPr lang="en-GB" sz="2400" dirty="0">
                <a:solidFill>
                  <a:schemeClr val="tx1"/>
                </a:solidFill>
                <a:latin typeface="Calibri"/>
                <a:cs typeface="Calibri"/>
              </a:rPr>
              <a:t>The full details are given in the </a:t>
            </a:r>
            <a:r>
              <a:rPr lang="en-GB" sz="2400" dirty="0">
                <a:solidFill>
                  <a:schemeClr val="tx1"/>
                </a:solidFill>
                <a:latin typeface="Calibri"/>
                <a:cs typeface="Calibri"/>
                <a:hlinkClick r:id="rId2"/>
              </a:rPr>
              <a:t>Competition Guidance Document </a:t>
            </a:r>
            <a:endParaRPr lang="en-GB" sz="24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12700" marR="323850" algn="r">
              <a:lnSpc>
                <a:spcPts val="3000"/>
              </a:lnSpc>
            </a:pPr>
            <a:endParaRPr lang="en-GB" sz="1000" b="1" i="1" dirty="0">
              <a:solidFill>
                <a:srgbClr val="00A79D"/>
              </a:solidFill>
              <a:latin typeface="Calibri"/>
              <a:cs typeface="Calibri"/>
            </a:endParaRPr>
          </a:p>
          <a:p>
            <a:pPr marL="12700" marR="323850" algn="r">
              <a:lnSpc>
                <a:spcPts val="3000"/>
              </a:lnSpc>
              <a:spcBef>
                <a:spcPts val="500"/>
              </a:spcBef>
            </a:pPr>
            <a:r>
              <a:rPr lang="en-GB" sz="2300" b="1" i="1" dirty="0">
                <a:solidFill>
                  <a:schemeClr val="tx1"/>
                </a:solidFill>
                <a:latin typeface="Calibri"/>
                <a:cs typeface="Calibri"/>
              </a:rPr>
              <a:t>It is up to the applicant to demonstrate in their proposal how their project fits the competition scope as defined in the competition guidance. </a:t>
            </a:r>
          </a:p>
          <a:p>
            <a:pPr marL="12700" marR="323850" algn="r">
              <a:lnSpc>
                <a:spcPts val="3000"/>
              </a:lnSpc>
              <a:spcBef>
                <a:spcPts val="500"/>
              </a:spcBef>
            </a:pPr>
            <a:endParaRPr lang="en-GB" sz="2400" b="1" i="1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12700" marR="323850" algn="r">
              <a:lnSpc>
                <a:spcPts val="3000"/>
              </a:lnSpc>
              <a:spcBef>
                <a:spcPts val="500"/>
              </a:spcBef>
            </a:pPr>
            <a:r>
              <a:rPr sz="2400" b="1" i="1" dirty="0">
                <a:solidFill>
                  <a:schemeClr val="tx1"/>
                </a:solidFill>
                <a:latin typeface="Calibri"/>
                <a:cs typeface="Calibri"/>
              </a:rPr>
              <a:t>Application</a:t>
            </a:r>
            <a:r>
              <a:rPr sz="2400" b="1" i="1" spc="-3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chemeClr val="tx1"/>
                </a:solidFill>
                <a:latin typeface="Calibri"/>
                <a:cs typeface="Calibri"/>
              </a:rPr>
              <a:t>Deadline:</a:t>
            </a:r>
            <a:r>
              <a:rPr sz="2400" b="1" i="1" spc="-2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chemeClr val="tx1"/>
                </a:solidFill>
                <a:latin typeface="Calibri"/>
                <a:cs typeface="Calibri"/>
              </a:rPr>
              <a:t>5pm,</a:t>
            </a:r>
            <a:r>
              <a:rPr sz="2400" b="1" i="1" spc="-2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sz="2400" b="1" i="1" spc="-25" dirty="0">
                <a:solidFill>
                  <a:schemeClr val="tx1"/>
                </a:solidFill>
                <a:latin typeface="Calibri"/>
                <a:cs typeface="Calibri"/>
              </a:rPr>
              <a:t>30</a:t>
            </a:r>
            <a:r>
              <a:rPr lang="en-GB" sz="2400" b="1" i="1" spc="-25" baseline="30000" dirty="0">
                <a:solidFill>
                  <a:schemeClr val="tx1"/>
                </a:solidFill>
                <a:latin typeface="Calibri"/>
                <a:cs typeface="Calibri"/>
              </a:rPr>
              <a:t>th</a:t>
            </a:r>
            <a:r>
              <a:rPr lang="en-GB" sz="2400" b="1" i="1" spc="-25" dirty="0">
                <a:solidFill>
                  <a:schemeClr val="tx1"/>
                </a:solidFill>
                <a:latin typeface="Calibri"/>
                <a:cs typeface="Calibri"/>
              </a:rPr>
              <a:t> June 2023</a:t>
            </a:r>
            <a:endParaRPr sz="24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03452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46100">
              <a:lnSpc>
                <a:spcPct val="100000"/>
              </a:lnSpc>
              <a:spcBef>
                <a:spcPts val="100"/>
              </a:spcBef>
            </a:pPr>
            <a:r>
              <a:rPr lang="en-GB" dirty="0"/>
              <a:t>Competition Scope</a:t>
            </a:r>
            <a:endParaRPr spc="-2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02FCD-C47C-2193-771F-AFA61A315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034520" cy="635000"/>
          </a:xfrm>
        </p:spPr>
        <p:txBody>
          <a:bodyPr/>
          <a:lstStyle/>
          <a:p>
            <a:r>
              <a:rPr lang="en-GB" dirty="0"/>
              <a:t>Funding Model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680CD8-3374-6E25-596E-F7C71B1E2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922019"/>
            <a:ext cx="11461750" cy="2677656"/>
          </a:xfrm>
        </p:spPr>
        <p:txBody>
          <a:bodyPr/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altLang="en-US" sz="2000" dirty="0">
                <a:latin typeface="Calibri"/>
                <a:cs typeface="Calibri"/>
              </a:rPr>
              <a:t>The grant awarded to successful projects covers a proportion of the project partners eligible costs. The grant amount is determined by the type of recipient (University, RTO, or business).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GB" altLang="en-US" sz="2000" dirty="0">
              <a:latin typeface="Calibri"/>
              <a:cs typeface="Calibri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altLang="en-US" sz="2000" dirty="0">
                <a:latin typeface="Calibri"/>
                <a:cs typeface="Calibri"/>
              </a:rPr>
              <a:t>Academic organisations and RTOs undertaking non-economic activity can obtain funding: </a:t>
            </a:r>
          </a:p>
          <a:p>
            <a:pPr marL="800100" lvl="1" indent="-3429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2000" dirty="0">
                <a:solidFill>
                  <a:schemeClr val="tx1"/>
                </a:solidFill>
                <a:latin typeface="Calibri"/>
                <a:cs typeface="Calibri"/>
              </a:rPr>
              <a:t>Up to 80% of full economic costs (FEC) for UK Je-S registered institutions or </a:t>
            </a:r>
          </a:p>
          <a:p>
            <a:pPr marL="800100" lvl="1" indent="-3429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2000" dirty="0">
                <a:solidFill>
                  <a:schemeClr val="tx1"/>
                </a:solidFill>
                <a:latin typeface="Calibri"/>
                <a:cs typeface="Calibri"/>
              </a:rPr>
              <a:t>100% of project costs for RTO, charity and not-for-profit organisations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Calibri"/>
                <a:cs typeface="Calibri"/>
              </a:rPr>
              <a:t>Access to Royce facilities will be funded at 100% for academic institutions and RTOs and should be included in their project costs. </a:t>
            </a:r>
            <a:endParaRPr lang="en-GB" altLang="en-US" dirty="0">
              <a:latin typeface="Calibri"/>
              <a:cs typeface="Calibri"/>
            </a:endParaRPr>
          </a:p>
          <a:p>
            <a:endParaRPr lang="en-GB" sz="14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E5DBE93-348E-0948-36A6-EE74C4B81A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706154"/>
              </p:ext>
            </p:extLst>
          </p:nvPr>
        </p:nvGraphicFramePr>
        <p:xfrm>
          <a:off x="5562600" y="3352800"/>
          <a:ext cx="6019800" cy="27686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483494">
                  <a:extLst>
                    <a:ext uri="{9D8B030D-6E8A-4147-A177-3AD203B41FA5}">
                      <a16:colId xmlns:a16="http://schemas.microsoft.com/office/drawing/2014/main" val="1533218005"/>
                    </a:ext>
                  </a:extLst>
                </a:gridCol>
                <a:gridCol w="1483494">
                  <a:extLst>
                    <a:ext uri="{9D8B030D-6E8A-4147-A177-3AD203B41FA5}">
                      <a16:colId xmlns:a16="http://schemas.microsoft.com/office/drawing/2014/main" val="393355862"/>
                    </a:ext>
                  </a:extLst>
                </a:gridCol>
                <a:gridCol w="1348632">
                  <a:extLst>
                    <a:ext uri="{9D8B030D-6E8A-4147-A177-3AD203B41FA5}">
                      <a16:colId xmlns:a16="http://schemas.microsoft.com/office/drawing/2014/main" val="2307944793"/>
                    </a:ext>
                  </a:extLst>
                </a:gridCol>
                <a:gridCol w="1704180">
                  <a:extLst>
                    <a:ext uri="{9D8B030D-6E8A-4147-A177-3AD203B41FA5}">
                      <a16:colId xmlns:a16="http://schemas.microsoft.com/office/drawing/2014/main" val="3786355876"/>
                    </a:ext>
                  </a:extLst>
                </a:gridCol>
              </a:tblGrid>
              <a:tr h="617220">
                <a:tc>
                  <a:txBody>
                    <a:bodyPr/>
                    <a:lstStyle/>
                    <a:p>
                      <a:pPr marL="0" algn="ctr" fontAlgn="t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lang="en-GB" sz="1800" b="1" spc="-25" dirty="0">
                        <a:solidFill>
                          <a:srgbClr val="FFFFFF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algn="ctr" rtl="0" fontAlgn="base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lang="en-GB" sz="1800" b="1" spc="-25" dirty="0">
                          <a:solidFill>
                            <a:srgbClr val="FFFFFF"/>
                          </a:solidFill>
                          <a:latin typeface="Calibri"/>
                          <a:ea typeface="+mn-ea"/>
                          <a:cs typeface="Calibri"/>
                        </a:rPr>
                        <a:t> 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79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fontAlgn="base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lang="en-GB" sz="1800" b="1" spc="-25" dirty="0">
                          <a:solidFill>
                            <a:srgbClr val="FFFFFF"/>
                          </a:solidFill>
                          <a:latin typeface="Calibri"/>
                          <a:ea typeface="+mn-ea"/>
                          <a:cs typeface="Calibri"/>
                        </a:rPr>
                        <a:t>Feasibility study 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79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fontAlgn="base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lang="en-GB" sz="1800" b="1" spc="-25" dirty="0">
                          <a:solidFill>
                            <a:srgbClr val="FFFFFF"/>
                          </a:solidFill>
                          <a:latin typeface="Calibri"/>
                          <a:ea typeface="+mn-ea"/>
                          <a:cs typeface="Calibri"/>
                        </a:rPr>
                        <a:t>Industrial research 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79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fontAlgn="base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lang="en-GB" sz="1800" b="1" spc="-25" dirty="0">
                          <a:solidFill>
                            <a:srgbClr val="FFFFFF"/>
                          </a:solidFill>
                          <a:latin typeface="Calibri"/>
                          <a:ea typeface="+mn-ea"/>
                          <a:cs typeface="Calibri"/>
                        </a:rPr>
                        <a:t>Experimental development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79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04859"/>
                  </a:ext>
                </a:extLst>
              </a:tr>
              <a:tr h="61722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2000" b="0" dirty="0">
                          <a:effectLst/>
                        </a:rPr>
                        <a:t>Small Enterprise </a:t>
                      </a:r>
                      <a:endParaRPr lang="en-GB" sz="2000" b="0" i="0" dirty="0">
                        <a:effectLst/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6F6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2000" b="0" dirty="0">
                          <a:effectLst/>
                        </a:rPr>
                        <a:t>70% </a:t>
                      </a:r>
                      <a:endParaRPr lang="en-GB" sz="2000" b="0" i="0" dirty="0">
                        <a:effectLst/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6F6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2000" b="0" dirty="0">
                          <a:effectLst/>
                        </a:rPr>
                        <a:t>70% </a:t>
                      </a:r>
                      <a:endParaRPr lang="en-GB" sz="2000" b="0" i="0" dirty="0">
                        <a:effectLst/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6F6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2000" b="0" dirty="0">
                          <a:effectLst/>
                        </a:rPr>
                        <a:t>45% </a:t>
                      </a:r>
                      <a:endParaRPr lang="en-GB" sz="2000" b="0" i="0" dirty="0">
                        <a:effectLst/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6F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585416"/>
                  </a:ext>
                </a:extLst>
              </a:tr>
              <a:tr h="61722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2000" b="0" dirty="0">
                          <a:effectLst/>
                        </a:rPr>
                        <a:t>Medium Enterprise </a:t>
                      </a:r>
                      <a:endParaRPr lang="en-GB" sz="2000" b="0" i="0" dirty="0"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GB" sz="200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2000" b="0" dirty="0">
                          <a:effectLst/>
                        </a:rPr>
                        <a:t>60% </a:t>
                      </a:r>
                      <a:endParaRPr lang="en-GB" sz="2000" b="0" i="0" dirty="0"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GB" sz="2000">
                        <a:effectLst/>
                      </a:endParaRPr>
                    </a:p>
                    <a:p>
                      <a:pPr algn="ctr" rtl="0" fontAlgn="base"/>
                      <a:r>
                        <a:rPr lang="en-GB" sz="2000" b="0">
                          <a:effectLst/>
                        </a:rPr>
                        <a:t>60% </a:t>
                      </a:r>
                      <a:endParaRPr lang="en-GB" sz="2000" b="0" i="0"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GB" sz="200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2000" b="0" dirty="0">
                          <a:effectLst/>
                        </a:rPr>
                        <a:t>35% </a:t>
                      </a:r>
                      <a:endParaRPr lang="en-GB" sz="2000" b="0" i="0" dirty="0"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rgbClr val="FFF4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44549"/>
                  </a:ext>
                </a:extLst>
              </a:tr>
              <a:tr h="61722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2000" b="0" dirty="0">
                          <a:effectLst/>
                        </a:rPr>
                        <a:t>Large enterprise  </a:t>
                      </a:r>
                      <a:endParaRPr lang="en-GB" sz="2000" b="0" i="0" dirty="0">
                        <a:effectLst/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6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GB" sz="200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2000" b="0" dirty="0">
                          <a:effectLst/>
                        </a:rPr>
                        <a:t>25% </a:t>
                      </a:r>
                      <a:endParaRPr lang="en-GB" sz="2000" b="0" i="0" dirty="0">
                        <a:effectLst/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6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GB" sz="200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2000" b="0" dirty="0">
                          <a:effectLst/>
                        </a:rPr>
                        <a:t>25% </a:t>
                      </a:r>
                      <a:endParaRPr lang="en-GB" sz="2000" b="0" i="0" dirty="0">
                        <a:effectLst/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6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GB" sz="200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2000" b="0" dirty="0">
                          <a:effectLst/>
                        </a:rPr>
                        <a:t>25% </a:t>
                      </a:r>
                      <a:endParaRPr lang="en-GB" sz="2000" b="0" i="0" dirty="0">
                        <a:effectLst/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04679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CCAF7C6-B9B5-CA6C-7C01-8DB2EF6A61B4}"/>
              </a:ext>
            </a:extLst>
          </p:cNvPr>
          <p:cNvSpPr txBox="1"/>
          <p:nvPr/>
        </p:nvSpPr>
        <p:spPr>
          <a:xfrm>
            <a:off x="226695" y="3599675"/>
            <a:ext cx="533590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Companies can claim a grant equal to a percentage of their total project costs depending on their size and the project’s research, development and innovation classification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GB" altLang="en-US" sz="2000" dirty="0">
              <a:solidFill>
                <a:srgbClr val="70707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559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2471</TotalTime>
  <Words>1299</Words>
  <Application>Microsoft Office PowerPoint</Application>
  <PresentationFormat>Widescreen</PresentationFormat>
  <Paragraphs>211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Segoe UI</vt:lpstr>
      <vt:lpstr>WordVisiCarriageReturn_MSFontService</vt:lpstr>
      <vt:lpstr>Office Theme</vt:lpstr>
      <vt:lpstr>2023 Industrial Collaboration Programme</vt:lpstr>
      <vt:lpstr>Before we start:</vt:lpstr>
      <vt:lpstr>Royce – Industrial Collaboration Programme (ICP)</vt:lpstr>
      <vt:lpstr>Summary:</vt:lpstr>
      <vt:lpstr>PowerPoint Presentation</vt:lpstr>
      <vt:lpstr>Who Can Participate:</vt:lpstr>
      <vt:lpstr>Who Can Participate:</vt:lpstr>
      <vt:lpstr>Competition Scope</vt:lpstr>
      <vt:lpstr>Funding Model</vt:lpstr>
      <vt:lpstr>Royce Support- Application Scientists </vt:lpstr>
      <vt:lpstr>Eligible costs- Academia</vt:lpstr>
      <vt:lpstr>Eligible costs- Industry, RTOs, Charities </vt:lpstr>
      <vt:lpstr>Application Process</vt:lpstr>
      <vt:lpstr>Assessment Criteria</vt:lpstr>
      <vt:lpstr>Timeline</vt:lpstr>
      <vt:lpstr>Contact Details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 Industrial Collaboration Programme</dc:title>
  <cp:lastModifiedBy>Tamara Sabri</cp:lastModifiedBy>
  <cp:revision>15</cp:revision>
  <dcterms:created xsi:type="dcterms:W3CDTF">2023-04-05T10:08:24Z</dcterms:created>
  <dcterms:modified xsi:type="dcterms:W3CDTF">2023-05-23T10:47:40Z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2022-08-11T00:00:00Z</vt:filetime>
  </property>
  <property fmtid="{D5CDD505-2E9C-101B-9397-08002B2CF9AE}" pid="3" name="LastSaved">
    <vt:filetime>2023-04-05T00:00:00Z</vt:filetime>
  </property>
  <property fmtid="{D5CDD505-2E9C-101B-9397-08002B2CF9AE}" pid="4" name="Producer">
    <vt:lpwstr>macOS Version 12.0.1 (Build 21A559) Quartz PDFContext</vt:lpwstr>
  </property>
</Properties>
</file>